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Cambria Math"/>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jgDpLKBQyNx1MA1kpQvhVGLI/+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856F92-E79C-438C-8E88-80304114ECFE}">
  <a:tblStyle styleId="{21856F92-E79C-438C-8E88-80304114ECF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CambriaMath-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b3a75f26ee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b3a75f26e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b3a75f26ee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b3a75f26e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b3a75f26ee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b3a75f26e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b3a75f26ee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b3a75f26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3a75f26e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3a75f26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b3a75f26ee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b3a75f26e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39dd7891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b39dd789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3a75f26ee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b3a75f26e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b3a75f26e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b3a75f26e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p:nvPr>
            <p:ph idx="2" type="pic"/>
          </p:nvPr>
        </p:nvSpPr>
        <p:spPr>
          <a:xfrm>
            <a:off x="5183188" y="987425"/>
            <a:ext cx="6172200" cy="4873625"/>
          </a:xfrm>
          <a:prstGeom prst="rect">
            <a:avLst/>
          </a:prstGeom>
          <a:noFill/>
          <a:ln>
            <a:noFill/>
          </a:ln>
        </p:spPr>
      </p:sp>
      <p:sp>
        <p:nvSpPr>
          <p:cNvPr id="64" name="Google Shape;64;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
          <p:cNvSpPr/>
          <p:nvPr/>
        </p:nvSpPr>
        <p:spPr>
          <a:xfrm flipH="1" rot="-2700000">
            <a:off x="7933928" y="1372793"/>
            <a:ext cx="6135300" cy="5537781"/>
          </a:xfrm>
          <a:custGeom>
            <a:rect b="b" l="l" r="r" t="t"/>
            <a:pathLst>
              <a:path extrusionOk="0" h="5537781" w="6135300">
                <a:moveTo>
                  <a:pt x="0" y="0"/>
                </a:moveTo>
                <a:lnTo>
                  <a:pt x="6135300" y="0"/>
                </a:lnTo>
                <a:lnTo>
                  <a:pt x="6135300" y="3548931"/>
                </a:lnTo>
                <a:lnTo>
                  <a:pt x="4146451" y="5537781"/>
                </a:lnTo>
                <a:lnTo>
                  <a:pt x="0" y="1391331"/>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p:nvPr/>
        </p:nvSpPr>
        <p:spPr>
          <a:xfrm>
            <a:off x="4783853" y="5272381"/>
            <a:ext cx="3171238" cy="1585619"/>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1"/>
          <p:cNvSpPr/>
          <p:nvPr/>
        </p:nvSpPr>
        <p:spPr>
          <a:xfrm rot="2700000">
            <a:off x="6940246" y="1742916"/>
            <a:ext cx="3372170" cy="337216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
          <p:cNvSpPr/>
          <p:nvPr/>
        </p:nvSpPr>
        <p:spPr>
          <a:xfrm rot="2700000">
            <a:off x="6501609" y="1304278"/>
            <a:ext cx="4249446" cy="4249444"/>
          </a:xfrm>
          <a:prstGeom prst="frame">
            <a:avLst>
              <a:gd fmla="val 1195" name="adj1"/>
            </a:avLst>
          </a:prstGeom>
          <a:solidFill>
            <a:srgbClr val="FFFFFF">
              <a:alpha val="6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89" name="Google Shape;89;p1"/>
          <p:cNvSpPr/>
          <p:nvPr/>
        </p:nvSpPr>
        <p:spPr>
          <a:xfrm flipH="1" rot="-2700000">
            <a:off x="-914977" y="292975"/>
            <a:ext cx="5056735" cy="9206602"/>
          </a:xfrm>
          <a:custGeom>
            <a:rect b="b" l="l" r="r" t="t"/>
            <a:pathLst>
              <a:path extrusionOk="0" h="9200989" w="5053652">
                <a:moveTo>
                  <a:pt x="0" y="209273"/>
                </a:moveTo>
                <a:lnTo>
                  <a:pt x="209274" y="0"/>
                </a:lnTo>
                <a:lnTo>
                  <a:pt x="5053652" y="4844379"/>
                </a:lnTo>
                <a:lnTo>
                  <a:pt x="697042" y="9200989"/>
                </a:lnTo>
                <a:lnTo>
                  <a:pt x="0" y="9200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Text&#10;&#10;Description automatically generated" id="90" name="Google Shape;90;p1"/>
          <p:cNvPicPr preferRelativeResize="0"/>
          <p:nvPr/>
        </p:nvPicPr>
        <p:blipFill rotWithShape="1">
          <a:blip r:embed="rId3">
            <a:alphaModFix/>
          </a:blip>
          <a:srcRect b="0" l="24023" r="0" t="0"/>
          <a:stretch/>
        </p:blipFill>
        <p:spPr>
          <a:xfrm>
            <a:off x="401638" y="412750"/>
            <a:ext cx="4814888" cy="1117600"/>
          </a:xfrm>
          <a:prstGeom prst="rect">
            <a:avLst/>
          </a:prstGeom>
          <a:noFill/>
          <a:ln>
            <a:noFill/>
          </a:ln>
        </p:spPr>
      </p:pic>
      <p:pic>
        <p:nvPicPr>
          <p:cNvPr id="91" name="Google Shape;91;p1"/>
          <p:cNvPicPr preferRelativeResize="0"/>
          <p:nvPr/>
        </p:nvPicPr>
        <p:blipFill rotWithShape="1">
          <a:blip r:embed="rId4">
            <a:alphaModFix/>
          </a:blip>
          <a:srcRect b="0" l="0" r="0" t="0"/>
          <a:stretch/>
        </p:blipFill>
        <p:spPr>
          <a:xfrm>
            <a:off x="401638" y="1604963"/>
            <a:ext cx="4814888" cy="4840288"/>
          </a:xfrm>
          <a:prstGeom prst="rect">
            <a:avLst/>
          </a:prstGeom>
          <a:noFill/>
          <a:ln>
            <a:noFill/>
          </a:ln>
        </p:spPr>
      </p:pic>
      <p:sp>
        <p:nvSpPr>
          <p:cNvPr id="92" name="Google Shape;92;p1"/>
          <p:cNvSpPr txBox="1"/>
          <p:nvPr>
            <p:ph type="ctrTitle"/>
          </p:nvPr>
        </p:nvSpPr>
        <p:spPr>
          <a:xfrm>
            <a:off x="6817190" y="2721789"/>
            <a:ext cx="3618284" cy="13457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80808"/>
              </a:buClr>
              <a:buSzPts val="1800"/>
              <a:buFont typeface="Calibri"/>
              <a:buNone/>
            </a:pPr>
            <a:r>
              <a:rPr lang="en-US" sz="1800">
                <a:solidFill>
                  <a:srgbClr val="080808"/>
                </a:solidFill>
              </a:rPr>
              <a:t>BTP Report </a:t>
            </a:r>
            <a:br>
              <a:rPr lang="en-US" sz="1800">
                <a:solidFill>
                  <a:srgbClr val="080808"/>
                </a:solidFill>
              </a:rPr>
            </a:br>
            <a:r>
              <a:rPr lang="en-US" sz="1800">
                <a:solidFill>
                  <a:srgbClr val="080808"/>
                </a:solidFill>
              </a:rPr>
              <a:t>on </a:t>
            </a:r>
            <a:br>
              <a:rPr lang="en-US" sz="1800">
                <a:solidFill>
                  <a:srgbClr val="080808"/>
                </a:solidFill>
              </a:rPr>
            </a:br>
            <a:r>
              <a:rPr lang="en-US" sz="1800">
                <a:solidFill>
                  <a:srgbClr val="080808"/>
                </a:solidFill>
              </a:rPr>
              <a:t>Multimodal Approach for DeepFake Detection</a:t>
            </a:r>
            <a:br>
              <a:rPr lang="en-US" sz="1800">
                <a:solidFill>
                  <a:srgbClr val="080808"/>
                </a:solidFill>
              </a:rPr>
            </a:br>
            <a:endParaRPr sz="1800">
              <a:solidFill>
                <a:srgbClr val="080808"/>
              </a:solidFill>
            </a:endParaRPr>
          </a:p>
        </p:txBody>
      </p:sp>
      <p:sp>
        <p:nvSpPr>
          <p:cNvPr id="93" name="Google Shape;93;p1"/>
          <p:cNvSpPr txBox="1"/>
          <p:nvPr>
            <p:ph idx="1" type="subTitle"/>
          </p:nvPr>
        </p:nvSpPr>
        <p:spPr>
          <a:xfrm>
            <a:off x="6713572" y="4161700"/>
            <a:ext cx="3939188" cy="1798359"/>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90000"/>
              </a:lnSpc>
              <a:spcBef>
                <a:spcPts val="0"/>
              </a:spcBef>
              <a:spcAft>
                <a:spcPts val="0"/>
              </a:spcAft>
              <a:buClr>
                <a:srgbClr val="080808"/>
              </a:buClr>
              <a:buSzPct val="30085"/>
              <a:buNone/>
            </a:pPr>
            <a:r>
              <a:rPr lang="en-US" sz="5318">
                <a:solidFill>
                  <a:srgbClr val="080808"/>
                </a:solidFill>
              </a:rPr>
              <a:t>Submitted by:</a:t>
            </a:r>
            <a:endParaRPr sz="6118"/>
          </a:p>
          <a:p>
            <a:pPr indent="0" lvl="0" marL="0" rtl="0" algn="ctr">
              <a:lnSpc>
                <a:spcPct val="90000"/>
              </a:lnSpc>
              <a:spcBef>
                <a:spcPts val="1000"/>
              </a:spcBef>
              <a:spcAft>
                <a:spcPts val="0"/>
              </a:spcAft>
              <a:buClr>
                <a:srgbClr val="080808"/>
              </a:buClr>
              <a:buSzPct val="30085"/>
              <a:buNone/>
            </a:pPr>
            <a:r>
              <a:rPr lang="en-US" sz="5318">
                <a:solidFill>
                  <a:srgbClr val="080808"/>
                </a:solidFill>
              </a:rPr>
              <a:t>Hitarth(20CS3074)</a:t>
            </a:r>
            <a:endParaRPr sz="5318">
              <a:solidFill>
                <a:srgbClr val="080808"/>
              </a:solidFill>
            </a:endParaRPr>
          </a:p>
          <a:p>
            <a:pPr indent="0" lvl="0" marL="0" rtl="0" algn="ctr">
              <a:lnSpc>
                <a:spcPct val="90000"/>
              </a:lnSpc>
              <a:spcBef>
                <a:spcPts val="1000"/>
              </a:spcBef>
              <a:spcAft>
                <a:spcPts val="0"/>
              </a:spcAft>
              <a:buClr>
                <a:srgbClr val="080808"/>
              </a:buClr>
              <a:buSzPct val="30085"/>
              <a:buNone/>
            </a:pPr>
            <a:r>
              <a:rPr lang="en-US" sz="5318">
                <a:solidFill>
                  <a:srgbClr val="080808"/>
                </a:solidFill>
              </a:rPr>
              <a:t>Anubhav Ladha(20CS3009)</a:t>
            </a:r>
            <a:endParaRPr sz="5318">
              <a:solidFill>
                <a:srgbClr val="080808"/>
              </a:solidFill>
            </a:endParaRPr>
          </a:p>
          <a:p>
            <a:pPr indent="0" lvl="0" marL="0" rtl="0" algn="ctr">
              <a:lnSpc>
                <a:spcPct val="90000"/>
              </a:lnSpc>
              <a:spcBef>
                <a:spcPts val="1000"/>
              </a:spcBef>
              <a:spcAft>
                <a:spcPts val="0"/>
              </a:spcAft>
              <a:buClr>
                <a:srgbClr val="080808"/>
              </a:buClr>
              <a:buSzPct val="30085"/>
              <a:buNone/>
            </a:pPr>
            <a:r>
              <a:rPr lang="en-US" sz="5318">
                <a:solidFill>
                  <a:srgbClr val="080808"/>
                </a:solidFill>
              </a:rPr>
              <a:t>Submitted to:</a:t>
            </a:r>
            <a:endParaRPr sz="6118"/>
          </a:p>
          <a:p>
            <a:pPr indent="0" lvl="0" marL="0" rtl="0" algn="ctr">
              <a:lnSpc>
                <a:spcPct val="90000"/>
              </a:lnSpc>
              <a:spcBef>
                <a:spcPts val="1000"/>
              </a:spcBef>
              <a:spcAft>
                <a:spcPts val="0"/>
              </a:spcAft>
              <a:buClr>
                <a:srgbClr val="080808"/>
              </a:buClr>
              <a:buSzPct val="30085"/>
              <a:buNone/>
            </a:pPr>
            <a:r>
              <a:rPr lang="en-US" sz="5318">
                <a:solidFill>
                  <a:srgbClr val="080808"/>
                </a:solidFill>
              </a:rPr>
              <a:t>Dr. Pallabi Saikia</a:t>
            </a:r>
            <a:endParaRPr sz="6118"/>
          </a:p>
          <a:p>
            <a:pPr indent="0" lvl="0" marL="0" rtl="0" algn="ctr">
              <a:lnSpc>
                <a:spcPct val="90000"/>
              </a:lnSpc>
              <a:spcBef>
                <a:spcPts val="1000"/>
              </a:spcBef>
              <a:spcAft>
                <a:spcPts val="0"/>
              </a:spcAft>
              <a:buClr>
                <a:srgbClr val="080808"/>
              </a:buClr>
              <a:buSzPct val="30085"/>
              <a:buNone/>
            </a:pPr>
            <a:r>
              <a:rPr lang="en-US" sz="5318">
                <a:solidFill>
                  <a:srgbClr val="080808"/>
                </a:solidFill>
              </a:rPr>
              <a:t>Assistant Professor</a:t>
            </a:r>
            <a:endParaRPr sz="6118"/>
          </a:p>
          <a:p>
            <a:pPr indent="0" lvl="0" marL="0" rtl="0" algn="ctr">
              <a:lnSpc>
                <a:spcPct val="90000"/>
              </a:lnSpc>
              <a:spcBef>
                <a:spcPts val="1000"/>
              </a:spcBef>
              <a:spcAft>
                <a:spcPts val="0"/>
              </a:spcAft>
              <a:buClr>
                <a:srgbClr val="080808"/>
              </a:buClr>
              <a:buSzPct val="30085"/>
              <a:buNone/>
            </a:pPr>
            <a:r>
              <a:rPr lang="en-US" sz="5318">
                <a:solidFill>
                  <a:srgbClr val="080808"/>
                </a:solidFill>
              </a:rPr>
              <a:t>Department of Computer Science and Engineering</a:t>
            </a:r>
            <a:endParaRPr sz="6118"/>
          </a:p>
          <a:p>
            <a:pPr indent="0" lvl="0" marL="0" rtl="0" algn="ctr">
              <a:lnSpc>
                <a:spcPct val="90000"/>
              </a:lnSpc>
              <a:spcBef>
                <a:spcPts val="1000"/>
              </a:spcBef>
              <a:spcAft>
                <a:spcPts val="0"/>
              </a:spcAft>
              <a:buClr>
                <a:schemeClr val="dk1"/>
              </a:buClr>
              <a:buSzPct val="100000"/>
              <a:buNone/>
            </a:pPr>
            <a:r>
              <a:t/>
            </a:r>
            <a:endParaRPr sz="1600">
              <a:solidFill>
                <a:srgbClr val="08080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g1b3a75f26ee_0_51"/>
          <p:cNvPicPr preferRelativeResize="0"/>
          <p:nvPr/>
        </p:nvPicPr>
        <p:blipFill>
          <a:blip r:embed="rId3">
            <a:alphaModFix/>
          </a:blip>
          <a:stretch>
            <a:fillRect/>
          </a:stretch>
        </p:blipFill>
        <p:spPr>
          <a:xfrm>
            <a:off x="7077625" y="3304225"/>
            <a:ext cx="4981277" cy="3268050"/>
          </a:xfrm>
          <a:prstGeom prst="rect">
            <a:avLst/>
          </a:prstGeom>
          <a:noFill/>
          <a:ln>
            <a:noFill/>
          </a:ln>
        </p:spPr>
      </p:pic>
      <p:pic>
        <p:nvPicPr>
          <p:cNvPr id="180" name="Google Shape;180;g1b3a75f26ee_0_51"/>
          <p:cNvPicPr preferRelativeResize="0"/>
          <p:nvPr/>
        </p:nvPicPr>
        <p:blipFill>
          <a:blip r:embed="rId4">
            <a:alphaModFix/>
          </a:blip>
          <a:stretch>
            <a:fillRect/>
          </a:stretch>
        </p:blipFill>
        <p:spPr>
          <a:xfrm>
            <a:off x="1327675" y="2868775"/>
            <a:ext cx="4981277" cy="3613675"/>
          </a:xfrm>
          <a:prstGeom prst="rect">
            <a:avLst/>
          </a:prstGeom>
          <a:noFill/>
          <a:ln>
            <a:noFill/>
          </a:ln>
        </p:spPr>
      </p:pic>
      <p:pic>
        <p:nvPicPr>
          <p:cNvPr id="181" name="Google Shape;181;g1b3a75f26ee_0_51"/>
          <p:cNvPicPr preferRelativeResize="0"/>
          <p:nvPr/>
        </p:nvPicPr>
        <p:blipFill>
          <a:blip r:embed="rId5">
            <a:alphaModFix/>
          </a:blip>
          <a:stretch>
            <a:fillRect/>
          </a:stretch>
        </p:blipFill>
        <p:spPr>
          <a:xfrm>
            <a:off x="7077625" y="163500"/>
            <a:ext cx="4981277" cy="3040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1b3a75f26ee_0_56"/>
          <p:cNvPicPr preferRelativeResize="0"/>
          <p:nvPr/>
        </p:nvPicPr>
        <p:blipFill>
          <a:blip r:embed="rId3">
            <a:alphaModFix/>
          </a:blip>
          <a:stretch>
            <a:fillRect/>
          </a:stretch>
        </p:blipFill>
        <p:spPr>
          <a:xfrm>
            <a:off x="7017775" y="3354126"/>
            <a:ext cx="4981277" cy="3212576"/>
          </a:xfrm>
          <a:prstGeom prst="rect">
            <a:avLst/>
          </a:prstGeom>
          <a:noFill/>
          <a:ln>
            <a:noFill/>
          </a:ln>
        </p:spPr>
      </p:pic>
      <p:pic>
        <p:nvPicPr>
          <p:cNvPr id="187" name="Google Shape;187;g1b3a75f26ee_0_56"/>
          <p:cNvPicPr preferRelativeResize="0"/>
          <p:nvPr/>
        </p:nvPicPr>
        <p:blipFill>
          <a:blip r:embed="rId4">
            <a:alphaModFix/>
          </a:blip>
          <a:stretch>
            <a:fillRect/>
          </a:stretch>
        </p:blipFill>
        <p:spPr>
          <a:xfrm>
            <a:off x="1399213" y="2795125"/>
            <a:ext cx="4981277" cy="3613675"/>
          </a:xfrm>
          <a:prstGeom prst="rect">
            <a:avLst/>
          </a:prstGeom>
          <a:noFill/>
          <a:ln>
            <a:noFill/>
          </a:ln>
        </p:spPr>
      </p:pic>
      <p:pic>
        <p:nvPicPr>
          <p:cNvPr id="188" name="Google Shape;188;g1b3a75f26ee_0_56"/>
          <p:cNvPicPr preferRelativeResize="0"/>
          <p:nvPr/>
        </p:nvPicPr>
        <p:blipFill>
          <a:blip r:embed="rId5">
            <a:alphaModFix/>
          </a:blip>
          <a:stretch>
            <a:fillRect/>
          </a:stretch>
        </p:blipFill>
        <p:spPr>
          <a:xfrm>
            <a:off x="7087650" y="153500"/>
            <a:ext cx="4981277" cy="300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g1b3a75f26ee_0_61"/>
          <p:cNvPicPr preferRelativeResize="0"/>
          <p:nvPr/>
        </p:nvPicPr>
        <p:blipFill>
          <a:blip r:embed="rId3">
            <a:alphaModFix/>
          </a:blip>
          <a:stretch>
            <a:fillRect/>
          </a:stretch>
        </p:blipFill>
        <p:spPr>
          <a:xfrm>
            <a:off x="6608475" y="3264275"/>
            <a:ext cx="4981277" cy="3158249"/>
          </a:xfrm>
          <a:prstGeom prst="rect">
            <a:avLst/>
          </a:prstGeom>
          <a:noFill/>
          <a:ln>
            <a:noFill/>
          </a:ln>
        </p:spPr>
      </p:pic>
      <p:pic>
        <p:nvPicPr>
          <p:cNvPr id="194" name="Google Shape;194;g1b3a75f26ee_0_61"/>
          <p:cNvPicPr preferRelativeResize="0"/>
          <p:nvPr/>
        </p:nvPicPr>
        <p:blipFill>
          <a:blip r:embed="rId4">
            <a:alphaModFix/>
          </a:blip>
          <a:stretch>
            <a:fillRect/>
          </a:stretch>
        </p:blipFill>
        <p:spPr>
          <a:xfrm>
            <a:off x="598975" y="2808850"/>
            <a:ext cx="4981277" cy="3613675"/>
          </a:xfrm>
          <a:prstGeom prst="rect">
            <a:avLst/>
          </a:prstGeom>
          <a:noFill/>
          <a:ln>
            <a:noFill/>
          </a:ln>
        </p:spPr>
      </p:pic>
      <p:pic>
        <p:nvPicPr>
          <p:cNvPr id="195" name="Google Shape;195;g1b3a75f26ee_0_61"/>
          <p:cNvPicPr preferRelativeResize="0"/>
          <p:nvPr/>
        </p:nvPicPr>
        <p:blipFill>
          <a:blip r:embed="rId5">
            <a:alphaModFix/>
          </a:blip>
          <a:stretch>
            <a:fillRect/>
          </a:stretch>
        </p:blipFill>
        <p:spPr>
          <a:xfrm>
            <a:off x="6608475" y="109800"/>
            <a:ext cx="4981277" cy="295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b3a75f26ee_0_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a:t>
            </a:r>
            <a:endParaRPr/>
          </a:p>
        </p:txBody>
      </p:sp>
      <p:sp>
        <p:nvSpPr>
          <p:cNvPr id="201" name="Google Shape;201;g1b3a75f26ee_0_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The deep fake image classifier and deep fake video classifier model gave a generalisation error of around 80%.</a:t>
            </a:r>
            <a:endParaRPr/>
          </a:p>
        </p:txBody>
      </p:sp>
      <p:pic>
        <p:nvPicPr>
          <p:cNvPr id="202" name="Google Shape;202;g1b3a75f26ee_0_8"/>
          <p:cNvPicPr preferRelativeResize="0"/>
          <p:nvPr/>
        </p:nvPicPr>
        <p:blipFill>
          <a:blip r:embed="rId3">
            <a:alphaModFix/>
          </a:blip>
          <a:stretch>
            <a:fillRect/>
          </a:stretch>
        </p:blipFill>
        <p:spPr>
          <a:xfrm>
            <a:off x="6059425" y="2689100"/>
            <a:ext cx="4981277" cy="3613675"/>
          </a:xfrm>
          <a:prstGeom prst="rect">
            <a:avLst/>
          </a:prstGeom>
          <a:noFill/>
          <a:ln>
            <a:noFill/>
          </a:ln>
        </p:spPr>
      </p:pic>
      <p:pic>
        <p:nvPicPr>
          <p:cNvPr id="203" name="Google Shape;203;g1b3a75f26ee_0_8"/>
          <p:cNvPicPr preferRelativeResize="0"/>
          <p:nvPr/>
        </p:nvPicPr>
        <p:blipFill>
          <a:blip r:embed="rId4">
            <a:alphaModFix/>
          </a:blip>
          <a:stretch>
            <a:fillRect/>
          </a:stretch>
        </p:blipFill>
        <p:spPr>
          <a:xfrm>
            <a:off x="608950" y="2779625"/>
            <a:ext cx="4731725" cy="3432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b3a75f26ee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209" name="Google Shape;209;g1b3a75f26ee_0_0"/>
          <p:cNvSpPr txBox="1"/>
          <p:nvPr/>
        </p:nvSpPr>
        <p:spPr>
          <a:xfrm>
            <a:off x="838200" y="1986525"/>
            <a:ext cx="93042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Kamyar Nazeri, Eric Ng, Tony Joseph, Faisal Qureshi, and Mehran Ebrahimi. 2019. EdgeConnect: Structure</a:t>
            </a:r>
            <a:endParaRPr/>
          </a:p>
          <a:p>
            <a:pPr indent="0" lvl="0" marL="0" rtl="0" algn="l">
              <a:spcBef>
                <a:spcPts val="0"/>
              </a:spcBef>
              <a:spcAft>
                <a:spcPts val="0"/>
              </a:spcAft>
              <a:buNone/>
            </a:pPr>
            <a:r>
              <a:rPr lang="en-US"/>
              <a:t>Guided Image Inpainting using Edge Prediction. In ICCVW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Huy H Nguyen, Fuming Fang, Junichi Yamagishi, and Isao Echizen. 2019. Multitask learning for detecting and segmenting manipulated facial images and videos. In BTAS.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Huy H Nguyen, Junichi Yamagishi, and Isao Echizen. 2019. Use of a capsule network to detect fake images and videos. arXiv preprint arXiv:1910.12467 (2019).</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Andreas Rossler, Davide Cozzolino, Luisa Verdoliva, Christian Riess, Justus Thies, and Matthias Nießner. 2019.</a:t>
            </a:r>
            <a:endParaRPr/>
          </a:p>
          <a:p>
            <a:pPr indent="0" lvl="0" marL="0" rtl="0" algn="l">
              <a:spcBef>
                <a:spcPts val="0"/>
              </a:spcBef>
              <a:spcAft>
                <a:spcPts val="0"/>
              </a:spcAft>
              <a:buNone/>
            </a:pPr>
            <a:r>
              <a:rPr lang="en-US"/>
              <a:t>Faceforensics++: Learning to detect manipulated facial images. In ICCV</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Yuezun Li and Siwei Lyu. 2018. Exposing deepfake videos by detecting face warping artifacts. arXiv preprint arXiv:1811.00656 (2018).</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Yuezun Li, Xin Yang, Pu Sun, Honggang Qi, and Siwei Lyu. 2020. Celeb-df: A large-scale challenging dataset for deepfake forensics. In CVPR.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b3a75f26ee_0_7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215" name="Google Shape;215;g1b3a75f26ee_0_7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sz="1400">
                <a:latin typeface="Arial"/>
                <a:ea typeface="Arial"/>
                <a:cs typeface="Arial"/>
                <a:sym typeface="Arial"/>
              </a:rPr>
              <a:t>• Deressa Wodajo and Solomon Atnafu. 2021. Deepfake Video Detection Using Convolutional Vision Transformer. arXiv preprint arXiv:2102.11126 (2021)</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US" sz="1400">
                <a:latin typeface="Arial"/>
                <a:ea typeface="Arial"/>
                <a:cs typeface="Arial"/>
                <a:sym typeface="Arial"/>
              </a:rPr>
              <a:t>• Xin Yang, Yuezun Li, and Siwei Lyu. 2019. Exposing deep fakes using inconsistent head poses. In ICASSP.</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None/>
            </a:pPr>
            <a:r>
              <a:rPr lang="en-US" sz="1400">
                <a:latin typeface="Arial"/>
                <a:ea typeface="Arial"/>
                <a:cs typeface="Arial"/>
                <a:sym typeface="Arial"/>
              </a:rPr>
              <a:t>• Yang Yang and Xiaojie Guo. 2020. Generative Landmark Guided Face Inpainting. In PRCV</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00000"/>
              </a:lnSpc>
              <a:spcBef>
                <a:spcPts val="0"/>
              </a:spcBef>
              <a:spcAft>
                <a:spcPts val="0"/>
              </a:spcAft>
              <a:buNone/>
            </a:pPr>
            <a:r>
              <a:rPr lang="en-US" sz="1400">
                <a:latin typeface="Arial"/>
                <a:ea typeface="Arial"/>
                <a:cs typeface="Arial"/>
                <a:sym typeface="Arial"/>
              </a:rPr>
              <a:t>• Pavel Korshunov and Sébastien Marcel. 2018. Deepfakes: a new threat to face recognition? assessment and detection. arXiv preprint arXiv:1812.08685 (2018).</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0" lvl="0" marL="0" rtl="0" algn="l">
              <a:lnSpc>
                <a:spcPct val="100000"/>
              </a:lnSpc>
              <a:spcBef>
                <a:spcPts val="0"/>
              </a:spcBef>
              <a:spcAft>
                <a:spcPts val="0"/>
              </a:spcAft>
              <a:buNone/>
            </a:pPr>
            <a:r>
              <a:rPr lang="en-US" sz="1400">
                <a:latin typeface="Arial"/>
                <a:ea typeface="Arial"/>
                <a:cs typeface="Arial"/>
                <a:sym typeface="Arial"/>
              </a:rPr>
              <a:t>• Andreas Rossler, Davide Cozzolino, Luisa Verdoliva, Christian Riess, Justus Thies,</a:t>
            </a:r>
            <a:endParaRPr sz="1400">
              <a:latin typeface="Arial"/>
              <a:ea typeface="Arial"/>
              <a:cs typeface="Arial"/>
              <a:sym typeface="Arial"/>
            </a:endParaRPr>
          </a:p>
          <a:p>
            <a:pPr indent="0" lvl="0" marL="0" rtl="0" algn="l">
              <a:lnSpc>
                <a:spcPct val="100000"/>
              </a:lnSpc>
              <a:spcBef>
                <a:spcPts val="0"/>
              </a:spcBef>
              <a:spcAft>
                <a:spcPts val="0"/>
              </a:spcAft>
              <a:buNone/>
            </a:pPr>
            <a:r>
              <a:rPr lang="en-US" sz="1400">
                <a:latin typeface="Arial"/>
                <a:ea typeface="Arial"/>
                <a:cs typeface="Arial"/>
                <a:sym typeface="Arial"/>
              </a:rPr>
              <a:t>and Matthias Nießner. 2019. Faceforensics++: Learning to detect manipulated facial images. In ICCV</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sp>
        <p:nvSpPr>
          <p:cNvPr id="98" name="Google Shape;98;p2"/>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2"/>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Introduction </a:t>
            </a:r>
            <a:endParaRPr/>
          </a:p>
        </p:txBody>
      </p:sp>
      <p:sp>
        <p:nvSpPr>
          <p:cNvPr id="100" name="Google Shape;100;p2"/>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2"/>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2"/>
          <p:cNvSpPr txBox="1"/>
          <p:nvPr>
            <p:ph idx="1" type="body"/>
          </p:nvPr>
        </p:nvSpPr>
        <p:spPr>
          <a:xfrm>
            <a:off x="793661" y="2599509"/>
            <a:ext cx="4530898" cy="3639450"/>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90000"/>
              </a:lnSpc>
              <a:spcBef>
                <a:spcPts val="0"/>
              </a:spcBef>
              <a:spcAft>
                <a:spcPts val="0"/>
              </a:spcAft>
              <a:buClr>
                <a:schemeClr val="dk1"/>
              </a:buClr>
              <a:buSzPts val="1100"/>
              <a:buFont typeface="Noto Sans Symbols"/>
              <a:buChar char="∙"/>
            </a:pPr>
            <a:r>
              <a:rPr lang="en-US" sz="1100">
                <a:latin typeface="Cambria"/>
                <a:ea typeface="Cambria"/>
                <a:cs typeface="Cambria"/>
                <a:sym typeface="Cambria"/>
              </a:rPr>
              <a:t>Recent years have witnessed the rapid development of DeepFake Technologies, which enables attackers to manipulate the facial regions of image and generate a forged image.</a:t>
            </a:r>
            <a:endParaRPr/>
          </a:p>
          <a:p>
            <a:pPr indent="-342900" lvl="0" marL="342900" marR="0" rtl="0" algn="l">
              <a:lnSpc>
                <a:spcPct val="90000"/>
              </a:lnSpc>
              <a:spcBef>
                <a:spcPts val="600"/>
              </a:spcBef>
              <a:spcAft>
                <a:spcPts val="0"/>
              </a:spcAft>
              <a:buClr>
                <a:schemeClr val="dk1"/>
              </a:buClr>
              <a:buSzPts val="1100"/>
              <a:buFont typeface="Noto Sans Symbols"/>
              <a:buChar char="∙"/>
            </a:pPr>
            <a:r>
              <a:rPr lang="en-US" sz="1100">
                <a:latin typeface="Cambria"/>
                <a:ea typeface="Cambria"/>
                <a:cs typeface="Cambria"/>
                <a:sym typeface="Cambria"/>
              </a:rPr>
              <a:t>As the synthesized images are becoming more and more photo realistic, it is extremely difficult to distinguish whether an image has been manipulated even for the human eyes. At the same time, these forged images might be distributed on the internet for the malicious purposes which could bring societal implications. The above challenges have driven the development of deep learning.</a:t>
            </a:r>
            <a:endParaRPr/>
          </a:p>
          <a:p>
            <a:pPr indent="-342900" lvl="0" marL="342900" marR="0" rtl="0" algn="l">
              <a:lnSpc>
                <a:spcPct val="90000"/>
              </a:lnSpc>
              <a:spcBef>
                <a:spcPts val="600"/>
              </a:spcBef>
              <a:spcAft>
                <a:spcPts val="0"/>
              </a:spcAft>
              <a:buClr>
                <a:schemeClr val="dk1"/>
              </a:buClr>
              <a:buSzPts val="1100"/>
              <a:buFont typeface="Noto Sans Symbols"/>
              <a:buChar char="∙"/>
            </a:pPr>
            <a:r>
              <a:rPr lang="en-US" sz="1100">
                <a:latin typeface="Cambria"/>
                <a:ea typeface="Cambria"/>
                <a:cs typeface="Cambria"/>
                <a:sym typeface="Cambria"/>
              </a:rPr>
              <a:t>Large companies like Google invest very much in fighting the DeepFake, this including release of large datasets to help training models to counter this threat. The phenomena rapidly invades the film industry and threatens to compromise news agencies. Large digital companies, including content providers and social platforms are in the front run of fighting Deep Fakes.  GANs that generate DeepFakes becomes better every day and, of course, if you include in a new GAN model all the information we collected until now how to combat various existent models, we create a model that cannot be beaten by the existing ones</a:t>
            </a:r>
            <a:endParaRPr sz="1100">
              <a:latin typeface="Cambria"/>
              <a:ea typeface="Cambria"/>
              <a:cs typeface="Cambria"/>
              <a:sym typeface="Cambria"/>
            </a:endParaRPr>
          </a:p>
        </p:txBody>
      </p:sp>
      <p:pic>
        <p:nvPicPr>
          <p:cNvPr id="103" name="Google Shape;103;p2"/>
          <p:cNvPicPr preferRelativeResize="0"/>
          <p:nvPr/>
        </p:nvPicPr>
        <p:blipFill rotWithShape="1">
          <a:blip r:embed="rId3">
            <a:alphaModFix/>
          </a:blip>
          <a:srcRect b="0" l="0" r="0" t="0"/>
          <a:stretch/>
        </p:blipFill>
        <p:spPr>
          <a:xfrm>
            <a:off x="5911532" y="3031578"/>
            <a:ext cx="5150277" cy="2619597"/>
          </a:xfrm>
          <a:prstGeom prst="rect">
            <a:avLst/>
          </a:prstGeom>
          <a:noFill/>
          <a:ln>
            <a:noFill/>
          </a:ln>
        </p:spPr>
      </p:pic>
      <p:sp>
        <p:nvSpPr>
          <p:cNvPr id="104" name="Google Shape;104;p2"/>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Introduction</a:t>
            </a:r>
            <a:br>
              <a:rPr lang="en-US"/>
            </a:br>
            <a:endParaRPr/>
          </a:p>
        </p:txBody>
      </p:sp>
      <p:sp>
        <p:nvSpPr>
          <p:cNvPr id="110" name="Google Shape;110;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US" sz="1800">
                <a:latin typeface="Calibri"/>
                <a:ea typeface="Calibri"/>
                <a:cs typeface="Calibri"/>
                <a:sym typeface="Calibri"/>
              </a:rPr>
              <a:t>For instance, in figure I give examples form the DFDC dataset. We can see that some forgery traces such as color mismatch occur in small regions(like the mouth corners),while other forgery signals such as visible boundaries that almost span the entire imagefake forensics using deep neural network.</a:t>
            </a:r>
            <a:endParaRPr/>
          </a:p>
          <a:p>
            <a:pPr indent="-228600" lvl="0" marL="228600" marR="0" rtl="0" algn="l">
              <a:lnSpc>
                <a:spcPct val="90000"/>
              </a:lnSpc>
              <a:spcBef>
                <a:spcPts val="1000"/>
              </a:spcBef>
              <a:spcAft>
                <a:spcPts val="0"/>
              </a:spcAft>
              <a:buClr>
                <a:schemeClr val="dk1"/>
              </a:buClr>
              <a:buSzPts val="1800"/>
              <a:buChar char="•"/>
            </a:pPr>
            <a:r>
              <a:rPr b="0" i="0" lang="en-US" sz="1800" u="none" strike="noStrike">
                <a:latin typeface="Calibri"/>
                <a:ea typeface="Calibri"/>
                <a:cs typeface="Calibri"/>
                <a:sym typeface="Calibri"/>
              </a:rPr>
              <a:t>We propose a Multi-modal Multi-scale Transformer (M2TR) for Deepfake forensics, which uses a multi-scale transformer to detect local inconsistencies at different scales and leverages frequency features to improve the robustness. Extensive experiments demonstrate that our method achieves state-of-the-art detection performance on different datasets.</a:t>
            </a:r>
            <a:endParaRPr/>
          </a:p>
          <a:p>
            <a:pPr indent="-228600" lvl="0" marL="228600" marR="0" rtl="0" algn="l">
              <a:lnSpc>
                <a:spcPct val="90000"/>
              </a:lnSpc>
              <a:spcBef>
                <a:spcPts val="1000"/>
              </a:spcBef>
              <a:spcAft>
                <a:spcPts val="0"/>
              </a:spcAft>
              <a:buClr>
                <a:schemeClr val="dk1"/>
              </a:buClr>
              <a:buSzPts val="1800"/>
              <a:buChar char="•"/>
            </a:pPr>
            <a:r>
              <a:rPr lang="en-US" sz="1800">
                <a:latin typeface="Calibri"/>
                <a:ea typeface="Calibri"/>
                <a:cs typeface="Calibri"/>
                <a:sym typeface="Calibri"/>
              </a:rPr>
              <a:t>In </a:t>
            </a:r>
            <a:r>
              <a:rPr b="0" i="0" lang="en-US" sz="1800" u="none" strike="noStrike">
                <a:latin typeface="Calibri"/>
                <a:ea typeface="Calibri"/>
                <a:cs typeface="Calibri"/>
                <a:sym typeface="Calibri"/>
              </a:rPr>
              <a:t>this project, we present a large-scale and high-quality Deepfake dataset, Swapping and Reenactment DeepFake (SR-DF) dataset, which is generated using the state-of-the-art face swapping and facial reenactment methods for the development and evaluation of Deepfake detection methods.</a:t>
            </a:r>
            <a:endParaRPr/>
          </a:p>
          <a:p>
            <a:pPr indent="-114300" lvl="0" marL="228600" marR="0" rtl="0" algn="l">
              <a:lnSpc>
                <a:spcPct val="90000"/>
              </a:lnSpc>
              <a:spcBef>
                <a:spcPts val="1000"/>
              </a:spcBef>
              <a:spcAft>
                <a:spcPts val="0"/>
              </a:spcAft>
              <a:buClr>
                <a:schemeClr val="dk1"/>
              </a:buClr>
              <a:buSzPts val="1800"/>
              <a:buNone/>
            </a:pPr>
            <a:r>
              <a:t/>
            </a:r>
            <a:endParaRPr b="0" i="0" sz="1800" u="none" strike="noStrike">
              <a:latin typeface="Calibri"/>
              <a:ea typeface="Calibri"/>
              <a:cs typeface="Calibri"/>
              <a:sym typeface="Calibri"/>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4"/>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6" name="Google Shape;116;p4"/>
          <p:cNvSpPr txBox="1"/>
          <p:nvPr>
            <p:ph type="title"/>
          </p:nvPr>
        </p:nvSpPr>
        <p:spPr>
          <a:xfrm>
            <a:off x="793662" y="386930"/>
            <a:ext cx="10066122" cy="129844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Approach</a:t>
            </a:r>
            <a:endParaRPr/>
          </a:p>
        </p:txBody>
      </p:sp>
      <p:sp>
        <p:nvSpPr>
          <p:cNvPr id="117" name="Google Shape;117;p4"/>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4"/>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9" name="Google Shape;119;p4"/>
          <p:cNvSpPr txBox="1"/>
          <p:nvPr>
            <p:ph idx="1" type="body"/>
          </p:nvPr>
        </p:nvSpPr>
        <p:spPr>
          <a:xfrm>
            <a:off x="793661" y="2599509"/>
            <a:ext cx="4530898" cy="3639450"/>
          </a:xfrm>
          <a:prstGeom prst="rect">
            <a:avLst/>
          </a:prstGeom>
          <a:noFill/>
          <a:ln>
            <a:noFill/>
          </a:ln>
        </p:spPr>
        <p:txBody>
          <a:bodyPr anchorCtr="0" anchor="ctr" bIns="45700" lIns="91425" spcFirstLastPara="1" rIns="91425" wrap="square" tIns="45700">
            <a:normAutofit fontScale="92500" lnSpcReduction="20000"/>
          </a:bodyPr>
          <a:lstStyle/>
          <a:p>
            <a:pPr indent="-122872" lvl="0" marL="228600" rtl="0" algn="l">
              <a:lnSpc>
                <a:spcPct val="90000"/>
              </a:lnSpc>
              <a:spcBef>
                <a:spcPts val="0"/>
              </a:spcBef>
              <a:spcAft>
                <a:spcPts val="0"/>
              </a:spcAft>
              <a:buClr>
                <a:schemeClr val="dk1"/>
              </a:buClr>
              <a:buSzPct val="100000"/>
              <a:buNone/>
            </a:pPr>
            <a:r>
              <a:t/>
            </a:r>
            <a:endParaRPr b="0" i="0" sz="1800" u="none" strike="noStrike">
              <a:latin typeface="Calibri"/>
              <a:ea typeface="Calibri"/>
              <a:cs typeface="Calibri"/>
              <a:sym typeface="Calibri"/>
            </a:endParaRPr>
          </a:p>
          <a:p>
            <a:pPr indent="-122872" lvl="0" marL="228600" rtl="0" algn="l">
              <a:lnSpc>
                <a:spcPct val="90000"/>
              </a:lnSpc>
              <a:spcBef>
                <a:spcPts val="1000"/>
              </a:spcBef>
              <a:spcAft>
                <a:spcPts val="0"/>
              </a:spcAft>
              <a:buClr>
                <a:schemeClr val="dk1"/>
              </a:buClr>
              <a:buSzPct val="100000"/>
              <a:buNone/>
            </a:pPr>
            <a:r>
              <a:t/>
            </a:r>
            <a:endParaRPr b="0" i="0" sz="1800" u="none" strike="noStrike">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ct val="100000"/>
              <a:buChar char="•"/>
            </a:pPr>
            <a:r>
              <a:rPr b="0" i="0" lang="en-US" sz="1800" u="none" strike="noStrike">
                <a:latin typeface="Calibri"/>
                <a:ea typeface="Calibri"/>
                <a:cs typeface="Calibri"/>
                <a:sym typeface="Calibri"/>
              </a:rPr>
              <a:t>We aim to detect the subtle forgery artifacts that are hidden in the forged images and improve the robustness to image compression with frequency features. </a:t>
            </a:r>
            <a:endParaRPr/>
          </a:p>
          <a:p>
            <a:pPr indent="-228600" lvl="0" marL="228600" marR="0" rtl="0" algn="l">
              <a:lnSpc>
                <a:spcPct val="90000"/>
              </a:lnSpc>
              <a:spcBef>
                <a:spcPts val="1000"/>
              </a:spcBef>
              <a:spcAft>
                <a:spcPts val="0"/>
              </a:spcAft>
              <a:buClr>
                <a:schemeClr val="dk1"/>
              </a:buClr>
              <a:buSzPct val="100000"/>
              <a:buChar char="•"/>
            </a:pPr>
            <a:r>
              <a:rPr b="0" i="0" lang="en-US" sz="1800" u="none" strike="noStrike">
                <a:latin typeface="Calibri"/>
                <a:ea typeface="Calibri"/>
                <a:cs typeface="Calibri"/>
                <a:sym typeface="Calibri"/>
              </a:rPr>
              <a:t>More formally, we denote an input image as X </a:t>
            </a:r>
            <a:r>
              <a:rPr b="0" i="0" lang="en-US" sz="1800" u="none" strike="noStrike">
                <a:latin typeface="Cambria Math"/>
                <a:ea typeface="Cambria Math"/>
                <a:cs typeface="Cambria Math"/>
                <a:sym typeface="Cambria Math"/>
              </a:rPr>
              <a:t>∈</a:t>
            </a:r>
            <a:r>
              <a:rPr b="0" i="0" lang="en-US" sz="1800" u="none" strike="noStrike">
                <a:latin typeface="Calibri"/>
                <a:ea typeface="Calibri"/>
                <a:cs typeface="Calibri"/>
                <a:sym typeface="Calibri"/>
              </a:rPr>
              <a:t>R </a:t>
            </a:r>
            <a:r>
              <a:rPr b="0" i="0" lang="en-US" sz="1800" u="none" strike="noStrike">
                <a:latin typeface="Cambria Math"/>
                <a:ea typeface="Cambria Math"/>
                <a:cs typeface="Cambria Math"/>
                <a:sym typeface="Cambria Math"/>
              </a:rPr>
              <a:t>𝐻</a:t>
            </a:r>
            <a:r>
              <a:rPr b="0" i="0" lang="en-US" sz="1800" u="none" strike="noStrike">
                <a:latin typeface="Calibri"/>
                <a:ea typeface="Calibri"/>
                <a:cs typeface="Calibri"/>
                <a:sym typeface="Calibri"/>
              </a:rPr>
              <a:t>×</a:t>
            </a:r>
            <a:r>
              <a:rPr b="0" i="0" lang="en-US" sz="1800" u="none" strike="noStrike">
                <a:latin typeface="Cambria Math"/>
                <a:ea typeface="Cambria Math"/>
                <a:cs typeface="Cambria Math"/>
                <a:sym typeface="Cambria Math"/>
              </a:rPr>
              <a:t>𝑊</a:t>
            </a:r>
            <a:r>
              <a:rPr b="0" i="0" lang="en-US" sz="1800" u="none" strike="noStrike">
                <a:latin typeface="Calibri"/>
                <a:ea typeface="Calibri"/>
                <a:cs typeface="Calibri"/>
                <a:sym typeface="Calibri"/>
              </a:rPr>
              <a:t>×3 , where H and W are the height and width of the image, respectively. We first use several convolutional layers to extract features </a:t>
            </a:r>
            <a:r>
              <a:rPr b="0" i="0" lang="en-US" sz="1800" u="none" strike="noStrike">
                <a:latin typeface="Cambria Math"/>
                <a:ea typeface="Cambria Math"/>
                <a:cs typeface="Cambria Math"/>
                <a:sym typeface="Cambria Math"/>
              </a:rPr>
              <a:t>𝐹∈</a:t>
            </a:r>
            <a:r>
              <a:rPr b="0" i="0" lang="en-US" sz="1800" u="none" strike="noStrike">
                <a:latin typeface="Calibri"/>
                <a:ea typeface="Calibri"/>
                <a:cs typeface="Calibri"/>
                <a:sym typeface="Calibri"/>
              </a:rPr>
              <a:t>R (</a:t>
            </a:r>
            <a:r>
              <a:rPr b="0" i="0" lang="en-US" sz="1800" u="none" strike="noStrike">
                <a:latin typeface="Cambria Math"/>
                <a:ea typeface="Cambria Math"/>
                <a:cs typeface="Cambria Math"/>
                <a:sym typeface="Cambria Math"/>
              </a:rPr>
              <a:t>𝐻</a:t>
            </a:r>
            <a:r>
              <a:rPr b="0" i="0" lang="en-US" sz="1800" u="none" strike="noStrike">
                <a:latin typeface="Calibri"/>
                <a:ea typeface="Calibri"/>
                <a:cs typeface="Calibri"/>
                <a:sym typeface="Calibri"/>
              </a:rPr>
              <a:t>/4)×(</a:t>
            </a:r>
            <a:r>
              <a:rPr b="0" i="0" lang="en-US" sz="1800" u="none" strike="noStrike">
                <a:latin typeface="Cambria Math"/>
                <a:ea typeface="Cambria Math"/>
                <a:cs typeface="Cambria Math"/>
                <a:sym typeface="Cambria Math"/>
              </a:rPr>
              <a:t>𝑊</a:t>
            </a:r>
            <a:r>
              <a:rPr b="0" i="0" lang="en-US" sz="1800" u="none" strike="noStrike">
                <a:latin typeface="Calibri"/>
                <a:ea typeface="Calibri"/>
                <a:cs typeface="Calibri"/>
                <a:sym typeface="Calibri"/>
              </a:rPr>
              <a:t>/4)×</a:t>
            </a:r>
            <a:r>
              <a:rPr b="0" i="0" lang="en-US" sz="1800" u="none" strike="noStrike">
                <a:latin typeface="Cambria Math"/>
                <a:ea typeface="Cambria Math"/>
                <a:cs typeface="Cambria Math"/>
                <a:sym typeface="Cambria Math"/>
              </a:rPr>
              <a:t>𝐶 </a:t>
            </a:r>
            <a:r>
              <a:rPr b="0" i="0" lang="en-US" sz="1800" u="none" strike="noStrike">
                <a:latin typeface="Calibri"/>
                <a:ea typeface="Calibri"/>
                <a:cs typeface="Calibri"/>
                <a:sym typeface="Calibri"/>
              </a:rPr>
              <a:t>of X, which are then input to successive multiscale transformer and frequency filters for forgery clues detection. The intuition of using convolutions here is to ensure faster convergence and more stable training.</a:t>
            </a:r>
            <a:endParaRPr/>
          </a:p>
          <a:p>
            <a:pPr indent="-122872" lvl="0" marL="228600" marR="0" rtl="0" algn="l">
              <a:lnSpc>
                <a:spcPct val="90000"/>
              </a:lnSpc>
              <a:spcBef>
                <a:spcPts val="1000"/>
              </a:spcBef>
              <a:spcAft>
                <a:spcPts val="0"/>
              </a:spcAft>
              <a:buClr>
                <a:schemeClr val="dk1"/>
              </a:buClr>
              <a:buSzPct val="100000"/>
              <a:buNone/>
            </a:pPr>
            <a:r>
              <a:t/>
            </a:r>
            <a:endParaRPr b="0" i="0" sz="1800" u="none" strike="noStrike">
              <a:latin typeface="Calibri"/>
              <a:ea typeface="Calibri"/>
              <a:cs typeface="Calibri"/>
              <a:sym typeface="Calibri"/>
            </a:endParaRPr>
          </a:p>
          <a:p>
            <a:pPr indent="0" lvl="0" marL="0" rtl="0" algn="l">
              <a:lnSpc>
                <a:spcPct val="90000"/>
              </a:lnSpc>
              <a:spcBef>
                <a:spcPts val="1000"/>
              </a:spcBef>
              <a:spcAft>
                <a:spcPts val="0"/>
              </a:spcAft>
              <a:buClr>
                <a:schemeClr val="dk1"/>
              </a:buClr>
              <a:buSzPct val="100000"/>
              <a:buNone/>
            </a:pPr>
            <a:r>
              <a:t/>
            </a:r>
            <a:endParaRPr sz="2000"/>
          </a:p>
        </p:txBody>
      </p:sp>
      <p:pic>
        <p:nvPicPr>
          <p:cNvPr id="120" name="Google Shape;120;p4"/>
          <p:cNvPicPr preferRelativeResize="0"/>
          <p:nvPr/>
        </p:nvPicPr>
        <p:blipFill rotWithShape="1">
          <a:blip r:embed="rId3">
            <a:alphaModFix/>
          </a:blip>
          <a:srcRect b="0" l="0" r="0" t="0"/>
          <a:stretch/>
        </p:blipFill>
        <p:spPr>
          <a:xfrm>
            <a:off x="5911532" y="3285492"/>
            <a:ext cx="5150277" cy="2111769"/>
          </a:xfrm>
          <a:prstGeom prst="rect">
            <a:avLst/>
          </a:prstGeom>
          <a:noFill/>
          <a:ln>
            <a:noFill/>
          </a:ln>
        </p:spPr>
      </p:pic>
      <p:sp>
        <p:nvSpPr>
          <p:cNvPr id="121" name="Google Shape;121;p4"/>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5"/>
          <p:cNvSpPr txBox="1"/>
          <p:nvPr>
            <p:ph type="title"/>
          </p:nvPr>
        </p:nvSpPr>
        <p:spPr>
          <a:xfrm>
            <a:off x="934872" y="982272"/>
            <a:ext cx="3388419" cy="45609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Multi Scale Transformers</a:t>
            </a:r>
            <a:endParaRPr/>
          </a:p>
        </p:txBody>
      </p:sp>
      <p:sp>
        <p:nvSpPr>
          <p:cNvPr id="127" name="Google Shape;127;p5"/>
          <p:cNvSpPr txBox="1"/>
          <p:nvPr>
            <p:ph idx="1" type="body"/>
          </p:nvPr>
        </p:nvSpPr>
        <p:spPr>
          <a:xfrm>
            <a:off x="5221862" y="1719618"/>
            <a:ext cx="5948831" cy="4334629"/>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500"/>
              <a:buChar char="•"/>
            </a:pPr>
            <a:r>
              <a:rPr lang="en-US" sz="1500"/>
              <a:t>To capture forgery patterns at multiple scales, we introduce a multi-scale transformer which operates on patches of different sizes. Taking the output of the previous cross modality fusion block 𝑀𝑖−1 (which is initialized as F) as input, we split it into spatial patches of different sizes and calculate patch-wise self-attention in different heads. Specifically, we first extract patches of shape 𝑟ℎ × 𝑟ℎ ×𝐶 from 𝑀𝑖−1, and reshape them into 1-dimension vectors for the ℎ-th head. After that, we use fully-connected layers to embed the flattened vectors into query embeddings 𝑄 ℎ 𝑖 ∈ R 𝑁 ×𝐶ℎ , where 𝑁 = (𝐻/4𝑟ℎ)×(𝑊 /4𝑟ℎ), and𝐶ℎ = 𝑟ℎ×𝑟ℎ×𝐶. Similar operations are implemented to obtain key embeddings 𝐾 ℎ 𝑖 and value embeddings 𝑉 ℎ 𝑖 , respectively. Then we calculate the attention matrix through the following process :</a:t>
            </a:r>
            <a:endParaRPr/>
          </a:p>
          <a:p>
            <a:pPr indent="-107950" lvl="0" marL="228600" rtl="0" algn="l">
              <a:lnSpc>
                <a:spcPct val="90000"/>
              </a:lnSpc>
              <a:spcBef>
                <a:spcPts val="1000"/>
              </a:spcBef>
              <a:spcAft>
                <a:spcPts val="0"/>
              </a:spcAft>
              <a:buClr>
                <a:schemeClr val="dk1"/>
              </a:buClr>
              <a:buSzPts val="1900"/>
              <a:buNone/>
            </a:pPr>
            <a:r>
              <a:t/>
            </a:r>
            <a:endParaRPr sz="1900"/>
          </a:p>
          <a:p>
            <a:pPr indent="0" lvl="0" marL="0" rtl="0" algn="l">
              <a:lnSpc>
                <a:spcPct val="90000"/>
              </a:lnSpc>
              <a:spcBef>
                <a:spcPts val="1000"/>
              </a:spcBef>
              <a:spcAft>
                <a:spcPts val="0"/>
              </a:spcAft>
              <a:buClr>
                <a:schemeClr val="dk1"/>
              </a:buClr>
              <a:buSzPts val="1700"/>
              <a:buNone/>
            </a:pPr>
            <a:r>
              <a:rPr lang="en-US" sz="1700"/>
              <a:t> </a:t>
            </a:r>
            <a:r>
              <a:rPr lang="en-US" sz="1400"/>
              <a:t>where 𝐴 ℎ 𝑖 is then reshaped to the original spatial resolution. Finally, the features from different heads are concatenated and further passed through a 2D residual block to obtain the output𝑇𝑖 ∈ R (𝐻/4)×(𝑊 /4)×C.</a:t>
            </a:r>
            <a:endParaRPr/>
          </a:p>
        </p:txBody>
      </p:sp>
      <p:pic>
        <p:nvPicPr>
          <p:cNvPr id="128" name="Google Shape;128;p5"/>
          <p:cNvPicPr preferRelativeResize="0"/>
          <p:nvPr/>
        </p:nvPicPr>
        <p:blipFill rotWithShape="1">
          <a:blip r:embed="rId3">
            <a:alphaModFix/>
          </a:blip>
          <a:srcRect b="0" l="0" r="0" t="0"/>
          <a:stretch/>
        </p:blipFill>
        <p:spPr>
          <a:xfrm>
            <a:off x="7019095" y="4535302"/>
            <a:ext cx="1623477" cy="5605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1210646" y="244929"/>
            <a:ext cx="6776358" cy="4455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Calculation </a:t>
            </a:r>
            <a:endParaRPr/>
          </a:p>
        </p:txBody>
      </p:sp>
      <p:grpSp>
        <p:nvGrpSpPr>
          <p:cNvPr id="134" name="Google Shape;134;p6"/>
          <p:cNvGrpSpPr/>
          <p:nvPr/>
        </p:nvGrpSpPr>
        <p:grpSpPr>
          <a:xfrm>
            <a:off x="838200" y="1141064"/>
            <a:ext cx="10515600" cy="5583577"/>
            <a:chOff x="0" y="2729"/>
            <a:chExt cx="10515600" cy="5583577"/>
          </a:xfrm>
        </p:grpSpPr>
        <p:cxnSp>
          <p:nvCxnSpPr>
            <p:cNvPr id="135" name="Google Shape;135;p6"/>
            <p:cNvCxnSpPr/>
            <p:nvPr/>
          </p:nvCxnSpPr>
          <p:spPr>
            <a:xfrm>
              <a:off x="0" y="2729"/>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36" name="Google Shape;136;p6"/>
            <p:cNvSpPr/>
            <p:nvPr/>
          </p:nvSpPr>
          <p:spPr>
            <a:xfrm>
              <a:off x="0" y="2729"/>
              <a:ext cx="10515600" cy="9305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txBox="1"/>
            <p:nvPr/>
          </p:nvSpPr>
          <p:spPr>
            <a:xfrm>
              <a:off x="0" y="2729"/>
              <a:ext cx="10515600" cy="930596"/>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dk1"/>
                </a:buClr>
                <a:buSzPts val="2600"/>
                <a:buFont typeface="Calibri"/>
                <a:buNone/>
              </a:pPr>
              <a:r>
                <a:rPr b="0" i="0" lang="en-US" sz="2600" u="sng" cap="none" strike="noStrike">
                  <a:solidFill>
                    <a:schemeClr val="dk1"/>
                  </a:solidFill>
                  <a:latin typeface="Calibri"/>
                  <a:ea typeface="Calibri"/>
                  <a:cs typeface="Calibri"/>
                  <a:sym typeface="Calibri"/>
                </a:rPr>
                <a:t>Frequency Filter :</a:t>
              </a:r>
              <a:endParaRPr b="0" i="0" sz="2600" u="none" cap="none" strike="noStrike">
                <a:solidFill>
                  <a:schemeClr val="dk1"/>
                </a:solidFill>
                <a:latin typeface="Calibri"/>
                <a:ea typeface="Calibri"/>
                <a:cs typeface="Calibri"/>
                <a:sym typeface="Calibri"/>
              </a:endParaRPr>
            </a:p>
          </p:txBody>
        </p:sp>
        <p:cxnSp>
          <p:nvCxnSpPr>
            <p:cNvPr id="138" name="Google Shape;138;p6"/>
            <p:cNvCxnSpPr/>
            <p:nvPr/>
          </p:nvCxnSpPr>
          <p:spPr>
            <a:xfrm>
              <a:off x="0" y="933325"/>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39" name="Google Shape;139;p6"/>
            <p:cNvSpPr/>
            <p:nvPr/>
          </p:nvSpPr>
          <p:spPr>
            <a:xfrm>
              <a:off x="0" y="933325"/>
              <a:ext cx="10515600" cy="9305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txBox="1"/>
            <p:nvPr/>
          </p:nvSpPr>
          <p:spPr>
            <a:xfrm>
              <a:off x="0" y="933325"/>
              <a:ext cx="10515600" cy="930596"/>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dk1"/>
                </a:buClr>
                <a:buSzPts val="2600"/>
                <a:buFont typeface="Calibri"/>
                <a:buNone/>
              </a:pPr>
              <a:r>
                <a:rPr b="0" i="0" lang="en-US" sz="2600" u="none" cap="none" strike="noStrike">
                  <a:solidFill>
                    <a:schemeClr val="dk1"/>
                  </a:solidFill>
                  <a:latin typeface="Calibri"/>
                  <a:ea typeface="Calibri"/>
                  <a:cs typeface="Calibri"/>
                  <a:sym typeface="Calibri"/>
                </a:rPr>
                <a:t>where ⊙ denotes the Hadamard product.</a:t>
              </a:r>
              <a:endParaRPr/>
            </a:p>
          </p:txBody>
        </p:sp>
        <p:cxnSp>
          <p:nvCxnSpPr>
            <p:cNvPr id="141" name="Google Shape;141;p6"/>
            <p:cNvCxnSpPr/>
            <p:nvPr/>
          </p:nvCxnSpPr>
          <p:spPr>
            <a:xfrm>
              <a:off x="0" y="1863921"/>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42" name="Google Shape;142;p6"/>
            <p:cNvSpPr/>
            <p:nvPr/>
          </p:nvSpPr>
          <p:spPr>
            <a:xfrm>
              <a:off x="0" y="1863921"/>
              <a:ext cx="10515600" cy="9305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txBox="1"/>
            <p:nvPr/>
          </p:nvSpPr>
          <p:spPr>
            <a:xfrm>
              <a:off x="0" y="1863921"/>
              <a:ext cx="10515600" cy="930596"/>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dk1"/>
                </a:buClr>
                <a:buSzPts val="2600"/>
                <a:buFont typeface="Calibri"/>
                <a:buNone/>
              </a:pPr>
              <a:r>
                <a:rPr b="0" i="0" lang="en-US" sz="2600" u="sng" cap="none" strike="noStrike">
                  <a:solidFill>
                    <a:schemeClr val="dk1"/>
                  </a:solidFill>
                  <a:latin typeface="Calibri"/>
                  <a:ea typeface="Calibri"/>
                  <a:cs typeface="Calibri"/>
                  <a:sym typeface="Calibri"/>
                </a:rPr>
                <a:t>Cross Modality Fusion :</a:t>
              </a:r>
              <a:endParaRPr b="0" i="0" sz="2600" u="none" cap="none" strike="noStrike">
                <a:solidFill>
                  <a:schemeClr val="dk1"/>
                </a:solidFill>
                <a:latin typeface="Calibri"/>
                <a:ea typeface="Calibri"/>
                <a:cs typeface="Calibri"/>
                <a:sym typeface="Calibri"/>
              </a:endParaRPr>
            </a:p>
          </p:txBody>
        </p:sp>
        <p:cxnSp>
          <p:nvCxnSpPr>
            <p:cNvPr id="144" name="Google Shape;144;p6"/>
            <p:cNvCxnSpPr/>
            <p:nvPr/>
          </p:nvCxnSpPr>
          <p:spPr>
            <a:xfrm>
              <a:off x="0" y="2794517"/>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45" name="Google Shape;145;p6"/>
            <p:cNvSpPr/>
            <p:nvPr/>
          </p:nvSpPr>
          <p:spPr>
            <a:xfrm>
              <a:off x="0" y="2794517"/>
              <a:ext cx="10515600" cy="9305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txBox="1"/>
            <p:nvPr/>
          </p:nvSpPr>
          <p:spPr>
            <a:xfrm>
              <a:off x="0" y="2794517"/>
              <a:ext cx="10515600" cy="930596"/>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dk1"/>
                </a:buClr>
                <a:buSzPts val="2600"/>
                <a:buFont typeface="Calibri"/>
                <a:buNone/>
              </a:pPr>
              <a:r>
                <a:rPr b="0" i="0" lang="en-US" sz="2600" u="none" cap="none" strike="noStrike">
                  <a:solidFill>
                    <a:schemeClr val="dk1"/>
                  </a:solidFill>
                  <a:latin typeface="Calibri"/>
                  <a:ea typeface="Calibri"/>
                  <a:cs typeface="Calibri"/>
                  <a:sym typeface="Calibri"/>
                </a:rPr>
                <a:t>Finally, we employ a residual connection by adding 𝑀e𝑖 and 𝑇𝑖 , and use a 3 × 3 convolution to obtain the output 𝑀𝑖 : </a:t>
              </a:r>
              <a:endParaRPr/>
            </a:p>
          </p:txBody>
        </p:sp>
        <p:cxnSp>
          <p:nvCxnSpPr>
            <p:cNvPr id="147" name="Google Shape;147;p6"/>
            <p:cNvCxnSpPr/>
            <p:nvPr/>
          </p:nvCxnSpPr>
          <p:spPr>
            <a:xfrm>
              <a:off x="0" y="3725114"/>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48" name="Google Shape;148;p6"/>
            <p:cNvSpPr/>
            <p:nvPr/>
          </p:nvSpPr>
          <p:spPr>
            <a:xfrm>
              <a:off x="0" y="3725114"/>
              <a:ext cx="10515600" cy="9305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txBox="1"/>
            <p:nvPr/>
          </p:nvSpPr>
          <p:spPr>
            <a:xfrm>
              <a:off x="0" y="3725114"/>
              <a:ext cx="10515600" cy="930596"/>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dk1"/>
                </a:buClr>
                <a:buSzPts val="2600"/>
                <a:buFont typeface="Calibri"/>
                <a:buNone/>
              </a:pPr>
              <a:r>
                <a:rPr b="0" i="0" lang="en-US" sz="2600" u="none" cap="none" strike="noStrike">
                  <a:solidFill>
                    <a:schemeClr val="dk1"/>
                  </a:solidFill>
                  <a:latin typeface="Calibri"/>
                  <a:ea typeface="Calibri"/>
                  <a:cs typeface="Calibri"/>
                  <a:sym typeface="Calibri"/>
                </a:rPr>
                <a:t>𝑀𝑖 = 𝑐𝑜𝑛𝑣3×3(𝑀e𝑖 + 𝑇𝑖)</a:t>
              </a:r>
              <a:endParaRPr/>
            </a:p>
          </p:txBody>
        </p:sp>
        <p:cxnSp>
          <p:nvCxnSpPr>
            <p:cNvPr id="150" name="Google Shape;150;p6"/>
            <p:cNvCxnSpPr/>
            <p:nvPr/>
          </p:nvCxnSpPr>
          <p:spPr>
            <a:xfrm>
              <a:off x="0" y="4655710"/>
              <a:ext cx="10515600" cy="0"/>
            </a:xfrm>
            <a:prstGeom prst="straightConnector1">
              <a:avLst/>
            </a:prstGeom>
            <a:solidFill>
              <a:srgbClr val="4372C3"/>
            </a:solidFill>
            <a:ln cap="flat" cmpd="sng" w="12700">
              <a:solidFill>
                <a:srgbClr val="4372C3"/>
              </a:solidFill>
              <a:prstDash val="solid"/>
              <a:miter lim="800000"/>
              <a:headEnd len="sm" w="sm" type="none"/>
              <a:tailEnd len="sm" w="sm" type="none"/>
            </a:ln>
          </p:spPr>
        </p:cxnSp>
        <p:sp>
          <p:nvSpPr>
            <p:cNvPr id="151" name="Google Shape;151;p6"/>
            <p:cNvSpPr/>
            <p:nvPr/>
          </p:nvSpPr>
          <p:spPr>
            <a:xfrm>
              <a:off x="0" y="4655710"/>
              <a:ext cx="10515600" cy="9305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txBox="1"/>
            <p:nvPr/>
          </p:nvSpPr>
          <p:spPr>
            <a:xfrm>
              <a:off x="0" y="4655710"/>
              <a:ext cx="10515600" cy="930596"/>
            </a:xfrm>
            <a:prstGeom prst="rect">
              <a:avLst/>
            </a:prstGeom>
            <a:noFill/>
            <a:ln>
              <a:noFill/>
            </a:ln>
          </p:spPr>
          <p:txBody>
            <a:bodyPr anchorCtr="0" anchor="t" bIns="99050" lIns="99050" spcFirstLastPara="1" rIns="99050" wrap="square" tIns="99050">
              <a:noAutofit/>
            </a:bodyPr>
            <a:lstStyle/>
            <a:p>
              <a:pPr indent="0" lvl="0" marL="0" marR="0" rtl="0" algn="l">
                <a:lnSpc>
                  <a:spcPct val="90000"/>
                </a:lnSpc>
                <a:spcBef>
                  <a:spcPts val="0"/>
                </a:spcBef>
                <a:spcAft>
                  <a:spcPts val="0"/>
                </a:spcAft>
                <a:buClr>
                  <a:schemeClr val="dk1"/>
                </a:buClr>
                <a:buSzPts val="2600"/>
                <a:buFont typeface="Calibri"/>
                <a:buNone/>
              </a:pPr>
              <a:r>
                <a:rPr b="0" i="0" lang="en-US" sz="2600" u="none" cap="none" strike="noStrike">
                  <a:solidFill>
                    <a:schemeClr val="dk1"/>
                  </a:solidFill>
                  <a:latin typeface="Calibri"/>
                  <a:ea typeface="Calibri"/>
                  <a:cs typeface="Calibri"/>
                  <a:sym typeface="Calibri"/>
                </a:rPr>
                <a:t>where 𝑀𝑖 ∈ R 𝐻/4×𝑊 /4×𝐶 combines the forgery features in both RGB domain and frequency domain and then I calculated loss function .</a:t>
              </a:r>
              <a:endParaRPr/>
            </a:p>
          </p:txBody>
        </p:sp>
      </p:grpSp>
      <p:pic>
        <p:nvPicPr>
          <p:cNvPr id="153" name="Google Shape;153;p6"/>
          <p:cNvPicPr preferRelativeResize="0"/>
          <p:nvPr/>
        </p:nvPicPr>
        <p:blipFill rotWithShape="1">
          <a:blip r:embed="rId3">
            <a:alphaModFix/>
          </a:blip>
          <a:srcRect b="0" l="0" r="0" t="0"/>
          <a:stretch/>
        </p:blipFill>
        <p:spPr>
          <a:xfrm>
            <a:off x="3175935" y="1671051"/>
            <a:ext cx="2842310" cy="489404"/>
          </a:xfrm>
          <a:prstGeom prst="rect">
            <a:avLst/>
          </a:prstGeom>
          <a:noFill/>
          <a:ln>
            <a:noFill/>
          </a:ln>
        </p:spPr>
      </p:pic>
      <p:pic>
        <p:nvPicPr>
          <p:cNvPr id="154" name="Google Shape;154;p6"/>
          <p:cNvPicPr preferRelativeResize="0"/>
          <p:nvPr/>
        </p:nvPicPr>
        <p:blipFill rotWithShape="1">
          <a:blip r:embed="rId4">
            <a:alphaModFix/>
          </a:blip>
          <a:srcRect b="0" l="0" r="0" t="0"/>
          <a:stretch/>
        </p:blipFill>
        <p:spPr>
          <a:xfrm>
            <a:off x="4495686" y="3053860"/>
            <a:ext cx="3603801" cy="7502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b39dd78911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Comparison to current deepfake Datasets</a:t>
            </a:r>
            <a:endParaRPr/>
          </a:p>
        </p:txBody>
      </p:sp>
      <p:graphicFrame>
        <p:nvGraphicFramePr>
          <p:cNvPr id="160" name="Google Shape;160;g1b39dd78911_0_0"/>
          <p:cNvGraphicFramePr/>
          <p:nvPr/>
        </p:nvGraphicFramePr>
        <p:xfrm>
          <a:off x="2368500" y="2206975"/>
          <a:ext cx="3000000" cy="3000000"/>
        </p:xfrm>
        <a:graphic>
          <a:graphicData uri="http://schemas.openxmlformats.org/drawingml/2006/table">
            <a:tbl>
              <a:tblPr>
                <a:noFill/>
                <a:tableStyleId>{21856F92-E79C-438C-8E88-80304114ECFE}</a:tableStyleId>
              </a:tblPr>
              <a:tblGrid>
                <a:gridCol w="1773100"/>
                <a:gridCol w="1127275"/>
                <a:gridCol w="1033325"/>
                <a:gridCol w="1033325"/>
                <a:gridCol w="2090150"/>
              </a:tblGrid>
              <a:tr h="358850">
                <a:tc>
                  <a:txBody>
                    <a:bodyPr/>
                    <a:lstStyle/>
                    <a:p>
                      <a:pPr indent="0" lvl="0" marL="0" rtl="0" algn="l">
                        <a:spcBef>
                          <a:spcPts val="0"/>
                        </a:spcBef>
                        <a:spcAft>
                          <a:spcPts val="0"/>
                        </a:spcAft>
                        <a:buNone/>
                      </a:pPr>
                      <a:r>
                        <a:rPr b="1" lang="en-US" sz="1100">
                          <a:solidFill>
                            <a:srgbClr val="FFFFFF"/>
                          </a:solidFill>
                        </a:rPr>
                        <a:t>Dataset</a:t>
                      </a:r>
                      <a:endParaRPr b="1" sz="1100">
                        <a:solidFill>
                          <a:srgbClr val="FFFFFF"/>
                        </a:solidFill>
                      </a:endParaRPr>
                    </a:p>
                  </a:txBody>
                  <a:tcPr marT="63500" marB="63500" marR="63500" marL="63500">
                    <a:lnB cap="flat" cmpd="sng" w="12700">
                      <a:solidFill>
                        <a:schemeClr val="dk1"/>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rPr b="1" lang="en-US" sz="1100">
                          <a:solidFill>
                            <a:schemeClr val="lt1"/>
                          </a:solidFill>
                        </a:rPr>
                        <a:t>REAL</a:t>
                      </a:r>
                      <a:endParaRPr b="1" sz="1100">
                        <a:solidFill>
                          <a:schemeClr val="lt1"/>
                        </a:solidFill>
                      </a:endParaRPr>
                    </a:p>
                  </a:txBody>
                  <a:tcPr marT="63500" marB="63500" marR="63500" marL="63500">
                    <a:lnB cap="flat" cmpd="sng" w="12700">
                      <a:solidFill>
                        <a:schemeClr val="dk1"/>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rPr b="1" lang="en-US" sz="1100">
                          <a:solidFill>
                            <a:schemeClr val="lt1"/>
                          </a:solidFill>
                        </a:rPr>
                        <a:t>REAL</a:t>
                      </a:r>
                      <a:endParaRPr b="1" sz="1100">
                        <a:solidFill>
                          <a:schemeClr val="lt1"/>
                        </a:solidFill>
                      </a:endParaRPr>
                    </a:p>
                  </a:txBody>
                  <a:tcPr marT="63500" marB="63500" marR="63500" marL="63500">
                    <a:lnB cap="flat" cmpd="sng" w="12700">
                      <a:solidFill>
                        <a:schemeClr val="dk1"/>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rPr b="1" lang="en-US" sz="1100">
                          <a:solidFill>
                            <a:srgbClr val="FFFFFF"/>
                          </a:solidFill>
                        </a:rPr>
                        <a:t>FORGED</a:t>
                      </a:r>
                      <a:endParaRPr b="1" sz="1100">
                        <a:solidFill>
                          <a:srgbClr val="FFFFFF"/>
                        </a:solidFill>
                      </a:endParaRPr>
                    </a:p>
                  </a:txBody>
                  <a:tcPr marT="63500" marB="63500" marR="63500" marL="63500">
                    <a:lnB cap="flat" cmpd="sng" w="12700">
                      <a:solidFill>
                        <a:schemeClr val="dk1"/>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rPr b="1" lang="en-US" sz="1100">
                          <a:solidFill>
                            <a:schemeClr val="lt1"/>
                          </a:solidFill>
                        </a:rPr>
                        <a:t>FORGED</a:t>
                      </a:r>
                      <a:endParaRPr b="1" sz="1100">
                        <a:solidFill>
                          <a:schemeClr val="lt1"/>
                        </a:solidFill>
                      </a:endParaRPr>
                    </a:p>
                  </a:txBody>
                  <a:tcPr marT="63500" marB="63500" marR="63500" marL="63500">
                    <a:lnB cap="flat" cmpd="sng" w="12700">
                      <a:solidFill>
                        <a:schemeClr val="dk1"/>
                      </a:solidFill>
                      <a:prstDash val="solid"/>
                      <a:round/>
                      <a:headEnd len="sm" w="sm" type="none"/>
                      <a:tailEnd len="sm" w="sm" type="none"/>
                    </a:lnB>
                    <a:solidFill>
                      <a:srgbClr val="4A86E8"/>
                    </a:solidFill>
                  </a:tcPr>
                </a:tc>
              </a:tr>
              <a:tr h="358850">
                <a:tc>
                  <a:txBody>
                    <a:bodyPr/>
                    <a:lstStyle/>
                    <a:p>
                      <a:pPr indent="0" lvl="0" marL="0" rtl="0" algn="l">
                        <a:spcBef>
                          <a:spcPts val="0"/>
                        </a:spcBef>
                        <a:spcAft>
                          <a:spcPts val="0"/>
                        </a:spcAft>
                        <a:buNone/>
                      </a:pPr>
                      <a:r>
                        <a:t/>
                      </a:r>
                      <a:endParaRPr sz="1100"/>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88888"/>
                    </a:solidFill>
                  </a:tcPr>
                </a:tc>
                <a:tc>
                  <a:txBody>
                    <a:bodyPr/>
                    <a:lstStyle/>
                    <a:p>
                      <a:pPr indent="0" lvl="0" marL="0" rtl="0" algn="l">
                        <a:spcBef>
                          <a:spcPts val="0"/>
                        </a:spcBef>
                        <a:spcAft>
                          <a:spcPts val="0"/>
                        </a:spcAft>
                        <a:buNone/>
                      </a:pPr>
                      <a:r>
                        <a:rPr b="1" lang="en-US" sz="1100"/>
                        <a:t>Video</a:t>
                      </a:r>
                      <a:endParaRPr b="1" sz="1100"/>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88888"/>
                    </a:solidFill>
                  </a:tcPr>
                </a:tc>
                <a:tc>
                  <a:txBody>
                    <a:bodyPr/>
                    <a:lstStyle/>
                    <a:p>
                      <a:pPr indent="0" lvl="0" marL="0" rtl="0" algn="l">
                        <a:spcBef>
                          <a:spcPts val="0"/>
                        </a:spcBef>
                        <a:spcAft>
                          <a:spcPts val="0"/>
                        </a:spcAft>
                        <a:buNone/>
                      </a:pPr>
                      <a:r>
                        <a:rPr b="1" lang="en-US" sz="1100"/>
                        <a:t>Frame</a:t>
                      </a:r>
                      <a:endParaRPr b="1" sz="1100"/>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88888"/>
                    </a:solidFill>
                  </a:tcPr>
                </a:tc>
                <a:tc>
                  <a:txBody>
                    <a:bodyPr/>
                    <a:lstStyle/>
                    <a:p>
                      <a:pPr indent="0" lvl="0" marL="0" rtl="0" algn="l">
                        <a:spcBef>
                          <a:spcPts val="0"/>
                        </a:spcBef>
                        <a:spcAft>
                          <a:spcPts val="0"/>
                        </a:spcAft>
                        <a:buNone/>
                      </a:pPr>
                      <a:r>
                        <a:rPr b="1" lang="en-US" sz="1100"/>
                        <a:t>Video</a:t>
                      </a:r>
                      <a:endParaRPr b="1" sz="1100"/>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88888"/>
                    </a:solidFill>
                  </a:tcPr>
                </a:tc>
                <a:tc>
                  <a:txBody>
                    <a:bodyPr/>
                    <a:lstStyle/>
                    <a:p>
                      <a:pPr indent="0" lvl="0" marL="0" rtl="0" algn="l">
                        <a:spcBef>
                          <a:spcPts val="0"/>
                        </a:spcBef>
                        <a:spcAft>
                          <a:spcPts val="0"/>
                        </a:spcAft>
                        <a:buNone/>
                      </a:pPr>
                      <a:r>
                        <a:rPr b="1" lang="en-US" sz="1100"/>
                        <a:t>Frame</a:t>
                      </a:r>
                      <a:endParaRPr b="1" sz="1100"/>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88888"/>
                    </a:solidFill>
                  </a:tcPr>
                </a:tc>
              </a:tr>
              <a:tr h="358850">
                <a:tc>
                  <a:txBody>
                    <a:bodyPr/>
                    <a:lstStyle/>
                    <a:p>
                      <a:pPr indent="0" lvl="0" marL="0" rtl="0" algn="l">
                        <a:spcBef>
                          <a:spcPts val="0"/>
                        </a:spcBef>
                        <a:spcAft>
                          <a:spcPts val="0"/>
                        </a:spcAft>
                        <a:buNone/>
                      </a:pPr>
                      <a:r>
                        <a:rPr b="1" lang="en-US" sz="1100"/>
                        <a:t>UADFV</a:t>
                      </a:r>
                      <a:endParaRPr b="1" sz="1100"/>
                    </a:p>
                  </a:txBody>
                  <a:tcPr marT="63500" marB="63500" marR="63500" marL="63500">
                    <a:lnT cap="flat" cmpd="sng" w="12700">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b="1" lang="en-US" sz="1100"/>
                        <a:t>49</a:t>
                      </a:r>
                      <a:endParaRPr b="1" sz="1100"/>
                    </a:p>
                  </a:txBody>
                  <a:tcPr marT="63500" marB="63500" marR="63500" marL="63500">
                    <a:lnT cap="flat" cmpd="sng" w="12700">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b="1" lang="en-US" sz="1100"/>
                        <a:t>17.3K</a:t>
                      </a:r>
                      <a:endParaRPr b="1" sz="1100"/>
                    </a:p>
                  </a:txBody>
                  <a:tcPr marT="63500" marB="63500" marR="63500" marL="63500">
                    <a:lnT cap="flat" cmpd="sng" w="12700">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b="1" lang="en-US" sz="1100"/>
                        <a:t>49</a:t>
                      </a:r>
                      <a:endParaRPr b="1" sz="1100"/>
                    </a:p>
                  </a:txBody>
                  <a:tcPr marT="63500" marB="63500" marR="63500" marL="63500">
                    <a:lnT cap="flat" cmpd="sng" w="12700">
                      <a:solidFill>
                        <a:schemeClr val="dk1"/>
                      </a:solidFill>
                      <a:prstDash val="solid"/>
                      <a:round/>
                      <a:headEnd len="sm" w="sm" type="none"/>
                      <a:tailEnd len="sm" w="sm" type="none"/>
                    </a:lnT>
                  </a:tcPr>
                </a:tc>
                <a:tc>
                  <a:txBody>
                    <a:bodyPr/>
                    <a:lstStyle/>
                    <a:p>
                      <a:pPr indent="0" lvl="0" marL="0" rtl="0" algn="l">
                        <a:spcBef>
                          <a:spcPts val="0"/>
                        </a:spcBef>
                        <a:spcAft>
                          <a:spcPts val="0"/>
                        </a:spcAft>
                        <a:buNone/>
                      </a:pPr>
                      <a:r>
                        <a:rPr b="1" lang="en-US" sz="1100"/>
                        <a:t>17.3K</a:t>
                      </a:r>
                      <a:endParaRPr b="1" sz="1100"/>
                    </a:p>
                  </a:txBody>
                  <a:tcPr marT="63500" marB="63500" marR="63500" marL="63500">
                    <a:lnT cap="flat" cmpd="sng" w="12700">
                      <a:solidFill>
                        <a:schemeClr val="dk1"/>
                      </a:solidFill>
                      <a:prstDash val="solid"/>
                      <a:round/>
                      <a:headEnd len="sm" w="sm" type="none"/>
                      <a:tailEnd len="sm" w="sm" type="none"/>
                    </a:lnT>
                  </a:tcPr>
                </a:tc>
              </a:tr>
              <a:tr h="358850">
                <a:tc>
                  <a:txBody>
                    <a:bodyPr/>
                    <a:lstStyle/>
                    <a:p>
                      <a:pPr indent="0" lvl="0" marL="0" rtl="0" algn="l">
                        <a:spcBef>
                          <a:spcPts val="0"/>
                        </a:spcBef>
                        <a:spcAft>
                          <a:spcPts val="0"/>
                        </a:spcAft>
                        <a:buNone/>
                      </a:pPr>
                      <a:r>
                        <a:rPr b="1" lang="en-US" sz="1100"/>
                        <a:t>FF++</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1000</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509.9K</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4000</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1830.1K</a:t>
                      </a:r>
                      <a:endParaRPr b="1" sz="1100"/>
                    </a:p>
                  </a:txBody>
                  <a:tcPr marT="63500" marB="63500" marR="63500" marL="63500">
                    <a:solidFill>
                      <a:srgbClr val="888888"/>
                    </a:solidFill>
                  </a:tcPr>
                </a:tc>
              </a:tr>
              <a:tr h="358850">
                <a:tc>
                  <a:txBody>
                    <a:bodyPr/>
                    <a:lstStyle/>
                    <a:p>
                      <a:pPr indent="0" lvl="0" marL="0" rtl="0" algn="l">
                        <a:spcBef>
                          <a:spcPts val="0"/>
                        </a:spcBef>
                        <a:spcAft>
                          <a:spcPts val="0"/>
                        </a:spcAft>
                        <a:buNone/>
                      </a:pPr>
                      <a:r>
                        <a:rPr b="1" lang="en-US" sz="1100"/>
                        <a:t>DFD</a:t>
                      </a:r>
                      <a:endParaRPr b="1" sz="1100"/>
                    </a:p>
                  </a:txBody>
                  <a:tcPr marT="63500" marB="63500" marR="63500" marL="63500"/>
                </a:tc>
                <a:tc>
                  <a:txBody>
                    <a:bodyPr/>
                    <a:lstStyle/>
                    <a:p>
                      <a:pPr indent="0" lvl="0" marL="0" rtl="0" algn="l">
                        <a:spcBef>
                          <a:spcPts val="0"/>
                        </a:spcBef>
                        <a:spcAft>
                          <a:spcPts val="0"/>
                        </a:spcAft>
                        <a:buNone/>
                      </a:pPr>
                      <a:r>
                        <a:rPr b="1" lang="en-US" sz="1100"/>
                        <a:t>363</a:t>
                      </a:r>
                      <a:endParaRPr b="1" sz="1100"/>
                    </a:p>
                  </a:txBody>
                  <a:tcPr marT="63500" marB="63500" marR="63500" marL="63500"/>
                </a:tc>
                <a:tc>
                  <a:txBody>
                    <a:bodyPr/>
                    <a:lstStyle/>
                    <a:p>
                      <a:pPr indent="0" lvl="0" marL="0" rtl="0" algn="l">
                        <a:spcBef>
                          <a:spcPts val="0"/>
                        </a:spcBef>
                        <a:spcAft>
                          <a:spcPts val="0"/>
                        </a:spcAft>
                        <a:buNone/>
                      </a:pPr>
                      <a:r>
                        <a:rPr b="1" lang="en-US" sz="1100"/>
                        <a:t>315.4K</a:t>
                      </a:r>
                      <a:endParaRPr b="1" sz="1100"/>
                    </a:p>
                  </a:txBody>
                  <a:tcPr marT="63500" marB="63500" marR="63500" marL="63500"/>
                </a:tc>
                <a:tc>
                  <a:txBody>
                    <a:bodyPr/>
                    <a:lstStyle/>
                    <a:p>
                      <a:pPr indent="0" lvl="0" marL="0" rtl="0" algn="l">
                        <a:spcBef>
                          <a:spcPts val="0"/>
                        </a:spcBef>
                        <a:spcAft>
                          <a:spcPts val="0"/>
                        </a:spcAft>
                        <a:buNone/>
                      </a:pPr>
                      <a:r>
                        <a:rPr b="1" lang="en-US" sz="1100"/>
                        <a:t>3068</a:t>
                      </a:r>
                      <a:endParaRPr b="1" sz="1100"/>
                    </a:p>
                  </a:txBody>
                  <a:tcPr marT="63500" marB="63500" marR="63500" marL="63500"/>
                </a:tc>
                <a:tc>
                  <a:txBody>
                    <a:bodyPr/>
                    <a:lstStyle/>
                    <a:p>
                      <a:pPr indent="0" lvl="0" marL="0" rtl="0" algn="l">
                        <a:spcBef>
                          <a:spcPts val="0"/>
                        </a:spcBef>
                        <a:spcAft>
                          <a:spcPts val="0"/>
                        </a:spcAft>
                        <a:buNone/>
                      </a:pPr>
                      <a:r>
                        <a:rPr b="1" lang="en-US" sz="1100"/>
                        <a:t>2242.7K</a:t>
                      </a:r>
                      <a:endParaRPr b="1" sz="1100"/>
                    </a:p>
                  </a:txBody>
                  <a:tcPr marT="63500" marB="63500" marR="63500" marL="63500"/>
                </a:tc>
              </a:tr>
              <a:tr h="358850">
                <a:tc>
                  <a:txBody>
                    <a:bodyPr/>
                    <a:lstStyle/>
                    <a:p>
                      <a:pPr indent="0" lvl="0" marL="0" rtl="0" algn="l">
                        <a:spcBef>
                          <a:spcPts val="0"/>
                        </a:spcBef>
                        <a:spcAft>
                          <a:spcPts val="0"/>
                        </a:spcAft>
                        <a:buNone/>
                      </a:pPr>
                      <a:r>
                        <a:rPr b="1" lang="en-US" sz="1100"/>
                        <a:t>WildDeepFake</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3805</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440.5K</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3509</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739.6K</a:t>
                      </a:r>
                      <a:endParaRPr b="1" sz="1100"/>
                    </a:p>
                  </a:txBody>
                  <a:tcPr marT="63500" marB="63500" marR="63500" marL="63500">
                    <a:solidFill>
                      <a:srgbClr val="888888"/>
                    </a:solidFill>
                  </a:tcPr>
                </a:tc>
              </a:tr>
              <a:tr h="358850">
                <a:tc>
                  <a:txBody>
                    <a:bodyPr/>
                    <a:lstStyle/>
                    <a:p>
                      <a:pPr indent="0" lvl="0" marL="0" rtl="0" algn="l">
                        <a:spcBef>
                          <a:spcPts val="0"/>
                        </a:spcBef>
                        <a:spcAft>
                          <a:spcPts val="0"/>
                        </a:spcAft>
                        <a:buNone/>
                      </a:pPr>
                      <a:r>
                        <a:rPr b="1" lang="en-US" sz="1100"/>
                        <a:t>DF-TIMIT-HQ</a:t>
                      </a:r>
                      <a:endParaRPr b="1" sz="1100"/>
                    </a:p>
                  </a:txBody>
                  <a:tcPr marT="63500" marB="63500" marR="63500" marL="63500"/>
                </a:tc>
                <a:tc>
                  <a:txBody>
                    <a:bodyPr/>
                    <a:lstStyle/>
                    <a:p>
                      <a:pPr indent="0" lvl="0" marL="0" rtl="0" algn="l">
                        <a:spcBef>
                          <a:spcPts val="0"/>
                        </a:spcBef>
                        <a:spcAft>
                          <a:spcPts val="0"/>
                        </a:spcAft>
                        <a:buNone/>
                      </a:pPr>
                      <a:r>
                        <a:rPr b="1" lang="en-US" sz="1100"/>
                        <a:t>320</a:t>
                      </a:r>
                      <a:endParaRPr b="1" sz="1100"/>
                    </a:p>
                  </a:txBody>
                  <a:tcPr marT="63500" marB="63500" marR="63500" marL="63500"/>
                </a:tc>
                <a:tc>
                  <a:txBody>
                    <a:bodyPr/>
                    <a:lstStyle/>
                    <a:p>
                      <a:pPr indent="0" lvl="0" marL="0" rtl="0" algn="l">
                        <a:spcBef>
                          <a:spcPts val="0"/>
                        </a:spcBef>
                        <a:spcAft>
                          <a:spcPts val="0"/>
                        </a:spcAft>
                        <a:buNone/>
                      </a:pPr>
                      <a:r>
                        <a:rPr b="1" lang="en-US" sz="1100"/>
                        <a:t>34.0K</a:t>
                      </a:r>
                      <a:endParaRPr b="1" sz="1100"/>
                    </a:p>
                  </a:txBody>
                  <a:tcPr marT="63500" marB="63500" marR="63500" marL="63500"/>
                </a:tc>
                <a:tc>
                  <a:txBody>
                    <a:bodyPr/>
                    <a:lstStyle/>
                    <a:p>
                      <a:pPr indent="0" lvl="0" marL="0" rtl="0" algn="l">
                        <a:spcBef>
                          <a:spcPts val="0"/>
                        </a:spcBef>
                        <a:spcAft>
                          <a:spcPts val="0"/>
                        </a:spcAft>
                        <a:buNone/>
                      </a:pPr>
                      <a:r>
                        <a:rPr b="1" lang="en-US" sz="1100"/>
                        <a:t>320</a:t>
                      </a:r>
                      <a:endParaRPr b="1" sz="1100"/>
                    </a:p>
                  </a:txBody>
                  <a:tcPr marT="63500" marB="63500" marR="63500" marL="63500"/>
                </a:tc>
                <a:tc>
                  <a:txBody>
                    <a:bodyPr/>
                    <a:lstStyle/>
                    <a:p>
                      <a:pPr indent="0" lvl="0" marL="0" rtl="0" algn="l">
                        <a:spcBef>
                          <a:spcPts val="0"/>
                        </a:spcBef>
                        <a:spcAft>
                          <a:spcPts val="0"/>
                        </a:spcAft>
                        <a:buNone/>
                      </a:pPr>
                      <a:r>
                        <a:rPr b="1" lang="en-US" sz="1100"/>
                        <a:t>34.0K</a:t>
                      </a:r>
                      <a:endParaRPr b="1" sz="1100"/>
                    </a:p>
                  </a:txBody>
                  <a:tcPr marT="63500" marB="63500" marR="63500" marL="63500"/>
                </a:tc>
              </a:tr>
              <a:tr h="358850">
                <a:tc>
                  <a:txBody>
                    <a:bodyPr/>
                    <a:lstStyle/>
                    <a:p>
                      <a:pPr indent="0" lvl="0" marL="0" rtl="0" algn="l">
                        <a:spcBef>
                          <a:spcPts val="0"/>
                        </a:spcBef>
                        <a:spcAft>
                          <a:spcPts val="0"/>
                        </a:spcAft>
                        <a:buNone/>
                      </a:pPr>
                      <a:r>
                        <a:rPr b="1" lang="en-US" sz="1100"/>
                        <a:t>ForgeryNet</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99.6K</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1438.2K</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121.6K</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1457.9K</a:t>
                      </a:r>
                      <a:endParaRPr b="1" sz="1100"/>
                    </a:p>
                  </a:txBody>
                  <a:tcPr marT="63500" marB="63500" marR="63500" marL="63500">
                    <a:solidFill>
                      <a:srgbClr val="888888"/>
                    </a:solidFill>
                  </a:tcPr>
                </a:tc>
              </a:tr>
              <a:tr h="358850">
                <a:tc>
                  <a:txBody>
                    <a:bodyPr/>
                    <a:lstStyle/>
                    <a:p>
                      <a:pPr indent="0" lvl="0" marL="0" rtl="0" algn="l">
                        <a:spcBef>
                          <a:spcPts val="0"/>
                        </a:spcBef>
                        <a:spcAft>
                          <a:spcPts val="0"/>
                        </a:spcAft>
                        <a:buNone/>
                      </a:pPr>
                      <a:r>
                        <a:rPr b="1" lang="en-US" sz="1100"/>
                        <a:t>SR_DF</a:t>
                      </a:r>
                      <a:endParaRPr b="1" sz="1100"/>
                    </a:p>
                  </a:txBody>
                  <a:tcPr marT="63500" marB="63500" marR="63500" marL="63500"/>
                </a:tc>
                <a:tc>
                  <a:txBody>
                    <a:bodyPr/>
                    <a:lstStyle/>
                    <a:p>
                      <a:pPr indent="0" lvl="0" marL="0" rtl="0" algn="l">
                        <a:spcBef>
                          <a:spcPts val="0"/>
                        </a:spcBef>
                        <a:spcAft>
                          <a:spcPts val="0"/>
                        </a:spcAft>
                        <a:buNone/>
                      </a:pPr>
                      <a:r>
                        <a:rPr b="1" lang="en-US" sz="1100"/>
                        <a:t>1000</a:t>
                      </a:r>
                      <a:endParaRPr b="1" sz="1100"/>
                    </a:p>
                  </a:txBody>
                  <a:tcPr marT="63500" marB="63500" marR="63500" marL="63500"/>
                </a:tc>
                <a:tc>
                  <a:txBody>
                    <a:bodyPr/>
                    <a:lstStyle/>
                    <a:p>
                      <a:pPr indent="0" lvl="0" marL="0" rtl="0" algn="l">
                        <a:spcBef>
                          <a:spcPts val="0"/>
                        </a:spcBef>
                        <a:spcAft>
                          <a:spcPts val="0"/>
                        </a:spcAft>
                        <a:buNone/>
                      </a:pPr>
                      <a:r>
                        <a:rPr b="1" lang="en-US" sz="1100"/>
                        <a:t>509.9K</a:t>
                      </a:r>
                      <a:endParaRPr b="1" sz="1100"/>
                    </a:p>
                  </a:txBody>
                  <a:tcPr marT="63500" marB="63500" marR="63500" marL="63500"/>
                </a:tc>
                <a:tc>
                  <a:txBody>
                    <a:bodyPr/>
                    <a:lstStyle/>
                    <a:p>
                      <a:pPr indent="0" lvl="0" marL="0" rtl="0" algn="l">
                        <a:spcBef>
                          <a:spcPts val="0"/>
                        </a:spcBef>
                        <a:spcAft>
                          <a:spcPts val="0"/>
                        </a:spcAft>
                        <a:buNone/>
                      </a:pPr>
                      <a:r>
                        <a:rPr b="1" lang="en-US" sz="1100"/>
                        <a:t>4000</a:t>
                      </a:r>
                      <a:endParaRPr b="1" sz="1100"/>
                    </a:p>
                  </a:txBody>
                  <a:tcPr marT="63500" marB="63500" marR="63500" marL="63500"/>
                </a:tc>
                <a:tc>
                  <a:txBody>
                    <a:bodyPr/>
                    <a:lstStyle/>
                    <a:p>
                      <a:pPr indent="0" lvl="0" marL="0" rtl="0" algn="l">
                        <a:spcBef>
                          <a:spcPts val="0"/>
                        </a:spcBef>
                        <a:spcAft>
                          <a:spcPts val="0"/>
                        </a:spcAft>
                        <a:buNone/>
                      </a:pPr>
                      <a:r>
                        <a:rPr b="1" lang="en-US" sz="1100"/>
                        <a:t>2078.4K</a:t>
                      </a:r>
                      <a:endParaRPr b="1" sz="1100"/>
                    </a:p>
                  </a:txBody>
                  <a:tcPr marT="63500" marB="63500" marR="63500" marL="63500"/>
                </a:tc>
              </a:tr>
              <a:tr h="358850">
                <a:tc>
                  <a:txBody>
                    <a:bodyPr/>
                    <a:lstStyle/>
                    <a:p>
                      <a:pPr indent="0" lvl="0" marL="0" rtl="0" algn="l">
                        <a:spcBef>
                          <a:spcPts val="0"/>
                        </a:spcBef>
                        <a:spcAft>
                          <a:spcPts val="0"/>
                        </a:spcAft>
                        <a:buNone/>
                      </a:pPr>
                      <a:r>
                        <a:rPr b="1" lang="en-US" sz="1100"/>
                        <a:t>DF-TIMIT-LQ</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320</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34.0K</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320</a:t>
                      </a:r>
                      <a:endParaRPr b="1" sz="1100"/>
                    </a:p>
                  </a:txBody>
                  <a:tcPr marT="63500" marB="63500" marR="63500" marL="63500">
                    <a:solidFill>
                      <a:srgbClr val="888888"/>
                    </a:solidFill>
                  </a:tcPr>
                </a:tc>
                <a:tc>
                  <a:txBody>
                    <a:bodyPr/>
                    <a:lstStyle/>
                    <a:p>
                      <a:pPr indent="0" lvl="0" marL="0" rtl="0" algn="l">
                        <a:spcBef>
                          <a:spcPts val="0"/>
                        </a:spcBef>
                        <a:spcAft>
                          <a:spcPts val="0"/>
                        </a:spcAft>
                        <a:buNone/>
                      </a:pPr>
                      <a:r>
                        <a:rPr b="1" lang="en-US" sz="1100"/>
                        <a:t>34.0K</a:t>
                      </a:r>
                      <a:endParaRPr b="1" sz="1100"/>
                    </a:p>
                  </a:txBody>
                  <a:tcPr marT="63500" marB="63500" marR="63500" marL="63500">
                    <a:solidFill>
                      <a:srgbClr val="888888"/>
                    </a:solidFill>
                  </a:tcPr>
                </a:tc>
              </a:tr>
            </a:tbl>
          </a:graphicData>
        </a:graphic>
      </p:graphicFrame>
      <p:sp>
        <p:nvSpPr>
          <p:cNvPr id="161" name="Google Shape;161;g1b39dd78911_0_0"/>
          <p:cNvSpPr txBox="1"/>
          <p:nvPr/>
        </p:nvSpPr>
        <p:spPr>
          <a:xfrm>
            <a:off x="1028200" y="1557275"/>
            <a:ext cx="1000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                                   A comparison of SR-DF dataset with existing datasets for Deepfake detection.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                                                                                LQ: low-quality, HQ: high-quality.</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b3a75f26ee_0_1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67" name="Google Shape;167;g1b3a75f26ee_0_1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168" name="Google Shape;168;g1b3a75f26ee_0_1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g1b3a75f26ee_0_20"/>
          <p:cNvPicPr preferRelativeResize="0"/>
          <p:nvPr/>
        </p:nvPicPr>
        <p:blipFill>
          <a:blip r:embed="rId3">
            <a:alphaModFix/>
          </a:blip>
          <a:stretch>
            <a:fillRect/>
          </a:stretch>
        </p:blipFill>
        <p:spPr>
          <a:xfrm>
            <a:off x="6688325" y="2550538"/>
            <a:ext cx="4981277" cy="3613675"/>
          </a:xfrm>
          <a:prstGeom prst="rect">
            <a:avLst/>
          </a:prstGeom>
          <a:noFill/>
          <a:ln>
            <a:noFill/>
          </a:ln>
        </p:spPr>
      </p:pic>
      <p:pic>
        <p:nvPicPr>
          <p:cNvPr id="174" name="Google Shape;174;g1b3a75f26ee_0_20"/>
          <p:cNvPicPr preferRelativeResize="0"/>
          <p:nvPr/>
        </p:nvPicPr>
        <p:blipFill>
          <a:blip r:embed="rId4">
            <a:alphaModFix/>
          </a:blip>
          <a:stretch>
            <a:fillRect/>
          </a:stretch>
        </p:blipFill>
        <p:spPr>
          <a:xfrm>
            <a:off x="439225" y="2550538"/>
            <a:ext cx="4981277" cy="3613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2022-12-06T13:04:39Z</dcterms:created>
  <dc:creator>Hitarth Hitarth</dc:creator>
</cp:coreProperties>
</file>